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658" r:id="rId2"/>
  </p:sldMasterIdLst>
  <p:notesMasterIdLst>
    <p:notesMasterId r:id="rId30"/>
  </p:notesMasterIdLst>
  <p:handoutMasterIdLst>
    <p:handoutMasterId r:id="rId31"/>
  </p:handoutMasterIdLst>
  <p:sldIdLst>
    <p:sldId id="282" r:id="rId3"/>
    <p:sldId id="2483" r:id="rId4"/>
    <p:sldId id="311" r:id="rId5"/>
    <p:sldId id="312" r:id="rId6"/>
    <p:sldId id="2486" r:id="rId7"/>
    <p:sldId id="2532" r:id="rId8"/>
    <p:sldId id="279" r:id="rId9"/>
    <p:sldId id="2487" r:id="rId10"/>
    <p:sldId id="2490" r:id="rId11"/>
    <p:sldId id="2488" r:id="rId12"/>
    <p:sldId id="2472" r:id="rId13"/>
    <p:sldId id="2531" r:id="rId14"/>
    <p:sldId id="323" r:id="rId15"/>
    <p:sldId id="260" r:id="rId16"/>
    <p:sldId id="2535" r:id="rId17"/>
    <p:sldId id="2491" r:id="rId18"/>
    <p:sldId id="2533" r:id="rId19"/>
    <p:sldId id="2534" r:id="rId20"/>
    <p:sldId id="2536" r:id="rId21"/>
    <p:sldId id="2538" r:id="rId22"/>
    <p:sldId id="2537" r:id="rId23"/>
    <p:sldId id="2539" r:id="rId24"/>
    <p:sldId id="331" r:id="rId25"/>
    <p:sldId id="332" r:id="rId26"/>
    <p:sldId id="330" r:id="rId27"/>
    <p:sldId id="2540" r:id="rId28"/>
    <p:sldId id="2541"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25D"/>
    <a:srgbClr val="004479"/>
    <a:srgbClr val="17435E"/>
    <a:srgbClr val="9BA5B0"/>
    <a:srgbClr val="6A726D"/>
    <a:srgbClr val="606060"/>
    <a:srgbClr val="F3B11D"/>
    <a:srgbClr val="807125"/>
    <a:srgbClr val="272727"/>
    <a:srgbClr val="CBAC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55" autoAdjust="0"/>
    <p:restoredTop sz="50074" autoAdjust="0"/>
  </p:normalViewPr>
  <p:slideViewPr>
    <p:cSldViewPr snapToGrid="0" snapToObjects="1">
      <p:cViewPr varScale="1">
        <p:scale>
          <a:sx n="150" d="100"/>
          <a:sy n="150" d="100"/>
        </p:scale>
        <p:origin x="904" y="16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F66C3B-98D7-D646-8DE6-0216BE8C5927}" type="datetimeFigureOut">
              <a:rPr lang="en-US" smtClean="0"/>
              <a:t>11/11/21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5E6E88-3327-4A4D-95BC-D2CA91DF221E}" type="slidenum">
              <a:rPr lang="en-US" smtClean="0"/>
              <a:t>‹#›</a:t>
            </a:fld>
            <a:endParaRPr lang="en-US" dirty="0"/>
          </a:p>
        </p:txBody>
      </p:sp>
    </p:spTree>
    <p:extLst>
      <p:ext uri="{BB962C8B-B14F-4D97-AF65-F5344CB8AC3E}">
        <p14:creationId xmlns:p14="http://schemas.microsoft.com/office/powerpoint/2010/main" val="1096444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43CC16-FCDE-E14D-A0F3-C45AB44DFAE7}" type="datetimeFigureOut">
              <a:rPr lang="en-US" smtClean="0"/>
              <a:t>11/11/21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94F09-EF6F-624F-BB8E-43CB9EE81BBD}" type="slidenum">
              <a:rPr lang="en-US" smtClean="0"/>
              <a:t>‹#›</a:t>
            </a:fld>
            <a:endParaRPr lang="en-US" dirty="0"/>
          </a:p>
        </p:txBody>
      </p:sp>
    </p:spTree>
    <p:extLst>
      <p:ext uri="{BB962C8B-B14F-4D97-AF65-F5344CB8AC3E}">
        <p14:creationId xmlns:p14="http://schemas.microsoft.com/office/powerpoint/2010/main" val="27380676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932838">
              <a:defRPr/>
            </a:pPr>
            <a:fld id="{006BE02D-20C0-F840-AFAC-BEA99C74FDC2}" type="slidenum">
              <a:rPr lang="en-US">
                <a:solidFill>
                  <a:prstClr val="black"/>
                </a:solidFill>
              </a:rPr>
              <a:pPr defTabSz="1932838">
                <a:defRPr/>
              </a:pPr>
              <a:t>11</a:t>
            </a:fld>
            <a:endParaRPr lang="en-US" dirty="0">
              <a:solidFill>
                <a:prstClr val="black"/>
              </a:solidFill>
            </a:endParaRPr>
          </a:p>
        </p:txBody>
      </p:sp>
    </p:spTree>
    <p:extLst>
      <p:ext uri="{BB962C8B-B14F-4D97-AF65-F5344CB8AC3E}">
        <p14:creationId xmlns:p14="http://schemas.microsoft.com/office/powerpoint/2010/main" val="285534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5:notes"/>
          <p:cNvSpPr txBox="1">
            <a:spLocks noGrp="1"/>
          </p:cNvSpPr>
          <p:nvPr>
            <p:ph type="body" idx="1"/>
          </p:nvPr>
        </p:nvSpPr>
        <p:spPr>
          <a:xfrm>
            <a:off x="685800" y="4482297"/>
            <a:ext cx="5486400" cy="3667334"/>
          </a:xfrm>
          <a:prstGeom prst="rect">
            <a:avLst/>
          </a:prstGeom>
          <a:noFill/>
          <a:ln>
            <a:noFill/>
          </a:ln>
        </p:spPr>
        <p:txBody>
          <a:bodyPr spcFirstLastPara="1" wrap="square" lIns="92383" tIns="46179" rIns="92383" bIns="46179" anchor="t" anchorCtr="0">
            <a:noAutofit/>
          </a:bodyPr>
          <a:lstStyle/>
          <a:p>
            <a:endParaRPr dirty="0"/>
          </a:p>
        </p:txBody>
      </p:sp>
      <p:sp>
        <p:nvSpPr>
          <p:cNvPr id="262" name="Google Shape;262;p5:notes"/>
          <p:cNvSpPr txBox="1">
            <a:spLocks noGrp="1"/>
          </p:cNvSpPr>
          <p:nvPr>
            <p:ph type="sldNum" idx="12"/>
          </p:nvPr>
        </p:nvSpPr>
        <p:spPr>
          <a:xfrm>
            <a:off x="3884613" y="8846554"/>
            <a:ext cx="2971800" cy="467309"/>
          </a:xfrm>
          <a:prstGeom prst="rect">
            <a:avLst/>
          </a:prstGeom>
          <a:noFill/>
          <a:ln>
            <a:noFill/>
          </a:ln>
        </p:spPr>
        <p:txBody>
          <a:bodyPr spcFirstLastPara="1" wrap="square" lIns="92383" tIns="46179" rIns="92383" bIns="46179" anchor="b" anchorCtr="0">
            <a:noAutofit/>
          </a:bodyPr>
          <a:lstStyle/>
          <a:p>
            <a:pPr defTabSz="923984">
              <a:buClr>
                <a:srgbClr val="000000"/>
              </a:buClr>
              <a:defRPr/>
            </a:pPr>
            <a:fld id="{00000000-1234-1234-1234-123412341234}" type="slidenum">
              <a:rPr lang="en-US" sz="1400" kern="0">
                <a:solidFill>
                  <a:srgbClr val="000000"/>
                </a:solidFill>
                <a:latin typeface="Arial"/>
                <a:cs typeface="Arial"/>
                <a:sym typeface="Arial"/>
              </a:rPr>
              <a:pPr defTabSz="923984">
                <a:buClr>
                  <a:srgbClr val="000000"/>
                </a:buClr>
                <a:defRPr/>
              </a:pPr>
              <a:t>14</a:t>
            </a:fld>
            <a:endParaRPr sz="1400" kern="0" dirty="0">
              <a:solidFill>
                <a:srgbClr val="000000"/>
              </a:solidFill>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For internal use only. © 2020 Vistage Worldwide, Inc. All rights reserved  </a:t>
            </a:r>
          </a:p>
        </p:txBody>
      </p:sp>
      <p:sp>
        <p:nvSpPr>
          <p:cNvPr id="6" name="Slide Number Placeholder 5"/>
          <p:cNvSpPr>
            <a:spLocks noGrp="1"/>
          </p:cNvSpPr>
          <p:nvPr>
            <p:ph type="sldNum" sz="quarter" idx="12"/>
          </p:nvPr>
        </p:nvSpPr>
        <p:spPr/>
        <p:txBody>
          <a:bodyPr/>
          <a:lstStyle/>
          <a:p>
            <a:fld id="{B77415C0-C8BC-9043-92FA-89AB524E7731}" type="slidenum">
              <a:rPr lang="en-US" smtClean="0"/>
              <a:t>‹#›</a:t>
            </a:fld>
            <a:endParaRPr lang="en-US" dirty="0"/>
          </a:p>
        </p:txBody>
      </p:sp>
    </p:spTree>
    <p:extLst>
      <p:ext uri="{BB962C8B-B14F-4D97-AF65-F5344CB8AC3E}">
        <p14:creationId xmlns:p14="http://schemas.microsoft.com/office/powerpoint/2010/main" val="97841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75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Project 1">
    <p:spTree>
      <p:nvGrpSpPr>
        <p:cNvPr id="1" name=""/>
        <p:cNvGrpSpPr/>
        <p:nvPr/>
      </p:nvGrpSpPr>
      <p:grpSpPr>
        <a:xfrm>
          <a:off x="0" y="0"/>
          <a:ext cx="0" cy="0"/>
          <a:chOff x="0" y="0"/>
          <a:chExt cx="0" cy="0"/>
        </a:xfrm>
      </p:grpSpPr>
      <p:sp>
        <p:nvSpPr>
          <p:cNvPr id="3" name="Picture Placeholder 13"/>
          <p:cNvSpPr>
            <a:spLocks noGrp="1"/>
          </p:cNvSpPr>
          <p:nvPr>
            <p:ph type="pic" sz="quarter" idx="26"/>
          </p:nvPr>
        </p:nvSpPr>
        <p:spPr>
          <a:xfrm>
            <a:off x="6808053" y="1856678"/>
            <a:ext cx="1338495" cy="1346510"/>
          </a:xfrm>
          <a:prstGeom prst="rect">
            <a:avLst/>
          </a:prstGeom>
          <a:effectLst/>
        </p:spPr>
        <p:txBody>
          <a:bodyPr>
            <a:normAutofit/>
          </a:bodyPr>
          <a:lstStyle>
            <a:lvl1pPr marL="0" indent="0">
              <a:buNone/>
              <a:defRPr sz="975">
                <a:ln>
                  <a:noFill/>
                </a:ln>
                <a:solidFill>
                  <a:schemeClr val="bg1">
                    <a:lumMod val="85000"/>
                  </a:schemeClr>
                </a:solidFill>
              </a:defRPr>
            </a:lvl1pPr>
          </a:lstStyle>
          <a:p>
            <a:endParaRPr lang="en-US" dirty="0"/>
          </a:p>
        </p:txBody>
      </p:sp>
      <p:sp>
        <p:nvSpPr>
          <p:cNvPr id="7" name="Picture Placeholder 13"/>
          <p:cNvSpPr>
            <a:spLocks noGrp="1"/>
          </p:cNvSpPr>
          <p:nvPr>
            <p:ph type="pic" sz="quarter" idx="30"/>
          </p:nvPr>
        </p:nvSpPr>
        <p:spPr>
          <a:xfrm>
            <a:off x="6808053" y="3320276"/>
            <a:ext cx="1338495" cy="1346510"/>
          </a:xfrm>
          <a:prstGeom prst="rect">
            <a:avLst/>
          </a:prstGeom>
          <a:effectLst/>
        </p:spPr>
        <p:txBody>
          <a:bodyPr>
            <a:normAutofit/>
          </a:bodyPr>
          <a:lstStyle>
            <a:lvl1pPr marL="0" indent="0">
              <a:buNone/>
              <a:defRPr sz="975">
                <a:ln>
                  <a:noFill/>
                </a:ln>
                <a:solidFill>
                  <a:schemeClr val="bg1">
                    <a:lumMod val="85000"/>
                  </a:schemeClr>
                </a:solidFill>
              </a:defRPr>
            </a:lvl1pPr>
          </a:lstStyle>
          <a:p>
            <a:endParaRPr lang="en-US" dirty="0"/>
          </a:p>
        </p:txBody>
      </p:sp>
      <p:sp>
        <p:nvSpPr>
          <p:cNvPr id="8" name="Picture Placeholder 13"/>
          <p:cNvSpPr>
            <a:spLocks noGrp="1"/>
          </p:cNvSpPr>
          <p:nvPr>
            <p:ph type="pic" sz="quarter" idx="31"/>
          </p:nvPr>
        </p:nvSpPr>
        <p:spPr>
          <a:xfrm>
            <a:off x="5352439" y="3320276"/>
            <a:ext cx="1338495" cy="1346510"/>
          </a:xfrm>
          <a:prstGeom prst="rect">
            <a:avLst/>
          </a:prstGeom>
          <a:effectLst/>
        </p:spPr>
        <p:txBody>
          <a:bodyPr>
            <a:normAutofit/>
          </a:bodyPr>
          <a:lstStyle>
            <a:lvl1pPr marL="0" indent="0">
              <a:buNone/>
              <a:defRPr sz="975">
                <a:ln>
                  <a:noFill/>
                </a:ln>
                <a:solidFill>
                  <a:schemeClr val="bg1">
                    <a:lumMod val="85000"/>
                  </a:schemeClr>
                </a:solidFill>
              </a:defRPr>
            </a:lvl1pPr>
          </a:lstStyle>
          <a:p>
            <a:endParaRPr lang="en-US" dirty="0"/>
          </a:p>
        </p:txBody>
      </p:sp>
      <p:sp>
        <p:nvSpPr>
          <p:cNvPr id="9" name="Picture Placeholder 13"/>
          <p:cNvSpPr>
            <a:spLocks noGrp="1"/>
          </p:cNvSpPr>
          <p:nvPr>
            <p:ph type="pic" sz="quarter" idx="32"/>
          </p:nvPr>
        </p:nvSpPr>
        <p:spPr>
          <a:xfrm>
            <a:off x="3905192" y="3320276"/>
            <a:ext cx="1338495" cy="1346510"/>
          </a:xfrm>
          <a:prstGeom prst="rect">
            <a:avLst/>
          </a:prstGeom>
          <a:effectLst/>
        </p:spPr>
        <p:txBody>
          <a:bodyPr>
            <a:normAutofit/>
          </a:bodyPr>
          <a:lstStyle>
            <a:lvl1pPr marL="0" indent="0">
              <a:buNone/>
              <a:defRPr sz="975">
                <a:ln>
                  <a:noFill/>
                </a:ln>
                <a:solidFill>
                  <a:schemeClr val="bg1">
                    <a:lumMod val="85000"/>
                  </a:schemeClr>
                </a:solidFill>
              </a:defRPr>
            </a:lvl1pPr>
          </a:lstStyle>
          <a:p>
            <a:endParaRPr lang="en-US" dirty="0"/>
          </a:p>
        </p:txBody>
      </p:sp>
      <p:sp>
        <p:nvSpPr>
          <p:cNvPr id="10" name="Picture Placeholder 13"/>
          <p:cNvSpPr>
            <a:spLocks noGrp="1"/>
          </p:cNvSpPr>
          <p:nvPr>
            <p:ph type="pic" sz="quarter" idx="33"/>
          </p:nvPr>
        </p:nvSpPr>
        <p:spPr>
          <a:xfrm>
            <a:off x="993965" y="3320276"/>
            <a:ext cx="1338495" cy="1346510"/>
          </a:xfrm>
          <a:prstGeom prst="rect">
            <a:avLst/>
          </a:prstGeom>
          <a:effectLst/>
        </p:spPr>
        <p:txBody>
          <a:bodyPr>
            <a:normAutofit/>
          </a:bodyPr>
          <a:lstStyle>
            <a:lvl1pPr marL="0" indent="0">
              <a:buNone/>
              <a:defRPr sz="975">
                <a:ln>
                  <a:noFill/>
                </a:ln>
                <a:solidFill>
                  <a:schemeClr val="bg1">
                    <a:lumMod val="85000"/>
                  </a:schemeClr>
                </a:solidFill>
              </a:defRPr>
            </a:lvl1pPr>
          </a:lstStyle>
          <a:p>
            <a:endParaRPr lang="en-US" dirty="0"/>
          </a:p>
        </p:txBody>
      </p:sp>
      <p:sp>
        <p:nvSpPr>
          <p:cNvPr id="11" name="Picture Placeholder 13"/>
          <p:cNvSpPr>
            <a:spLocks noGrp="1"/>
          </p:cNvSpPr>
          <p:nvPr>
            <p:ph type="pic" sz="quarter" idx="34"/>
          </p:nvPr>
        </p:nvSpPr>
        <p:spPr>
          <a:xfrm>
            <a:off x="6808053" y="401444"/>
            <a:ext cx="1338495" cy="1346510"/>
          </a:xfrm>
          <a:prstGeom prst="rect">
            <a:avLst/>
          </a:prstGeom>
          <a:effectLst/>
        </p:spPr>
        <p:txBody>
          <a:bodyPr>
            <a:normAutofit/>
          </a:bodyPr>
          <a:lstStyle>
            <a:lvl1pPr marL="0" indent="0">
              <a:buNone/>
              <a:defRPr sz="975">
                <a:ln>
                  <a:noFill/>
                </a:ln>
                <a:solidFill>
                  <a:schemeClr val="bg1">
                    <a:lumMod val="85000"/>
                  </a:schemeClr>
                </a:solidFill>
              </a:defRPr>
            </a:lvl1pPr>
          </a:lstStyle>
          <a:p>
            <a:endParaRPr lang="en-US" dirty="0"/>
          </a:p>
        </p:txBody>
      </p:sp>
      <p:sp>
        <p:nvSpPr>
          <p:cNvPr id="12" name="Picture Placeholder 13"/>
          <p:cNvSpPr>
            <a:spLocks noGrp="1"/>
          </p:cNvSpPr>
          <p:nvPr>
            <p:ph type="pic" sz="quarter" idx="35"/>
          </p:nvPr>
        </p:nvSpPr>
        <p:spPr>
          <a:xfrm>
            <a:off x="5352439" y="401444"/>
            <a:ext cx="1338495" cy="1346510"/>
          </a:xfrm>
          <a:prstGeom prst="rect">
            <a:avLst/>
          </a:prstGeom>
          <a:effectLst/>
        </p:spPr>
        <p:txBody>
          <a:bodyPr>
            <a:normAutofit/>
          </a:bodyPr>
          <a:lstStyle>
            <a:lvl1pPr marL="0" indent="0">
              <a:buNone/>
              <a:defRPr sz="975">
                <a:ln>
                  <a:noFill/>
                </a:ln>
                <a:solidFill>
                  <a:schemeClr val="bg1">
                    <a:lumMod val="85000"/>
                  </a:schemeClr>
                </a:solidFill>
              </a:defRPr>
            </a:lvl1pPr>
          </a:lstStyle>
          <a:p>
            <a:endParaRPr lang="en-US" dirty="0"/>
          </a:p>
        </p:txBody>
      </p:sp>
      <p:sp>
        <p:nvSpPr>
          <p:cNvPr id="13" name="Picture Placeholder 13"/>
          <p:cNvSpPr>
            <a:spLocks noGrp="1"/>
          </p:cNvSpPr>
          <p:nvPr>
            <p:ph type="pic" sz="quarter" idx="36"/>
          </p:nvPr>
        </p:nvSpPr>
        <p:spPr>
          <a:xfrm>
            <a:off x="3905192" y="401444"/>
            <a:ext cx="1338495" cy="1346510"/>
          </a:xfrm>
          <a:prstGeom prst="rect">
            <a:avLst/>
          </a:prstGeom>
          <a:effectLst/>
        </p:spPr>
        <p:txBody>
          <a:bodyPr>
            <a:normAutofit/>
          </a:bodyPr>
          <a:lstStyle>
            <a:lvl1pPr marL="0" indent="0">
              <a:buNone/>
              <a:defRPr sz="975">
                <a:ln>
                  <a:noFill/>
                </a:ln>
                <a:solidFill>
                  <a:schemeClr val="bg1">
                    <a:lumMod val="85000"/>
                  </a:schemeClr>
                </a:solidFill>
              </a:defRPr>
            </a:lvl1pPr>
          </a:lstStyle>
          <a:p>
            <a:endParaRPr lang="en-US" dirty="0"/>
          </a:p>
        </p:txBody>
      </p:sp>
      <p:sp>
        <p:nvSpPr>
          <p:cNvPr id="14" name="Picture Placeholder 13"/>
          <p:cNvSpPr>
            <a:spLocks noGrp="1"/>
          </p:cNvSpPr>
          <p:nvPr>
            <p:ph type="pic" sz="quarter" idx="37"/>
          </p:nvPr>
        </p:nvSpPr>
        <p:spPr>
          <a:xfrm>
            <a:off x="993965" y="401444"/>
            <a:ext cx="1338495" cy="1346510"/>
          </a:xfrm>
          <a:prstGeom prst="rect">
            <a:avLst/>
          </a:prstGeom>
          <a:effectLst/>
        </p:spPr>
        <p:txBody>
          <a:bodyPr>
            <a:normAutofit/>
          </a:bodyPr>
          <a:lstStyle>
            <a:lvl1pPr marL="0" indent="0">
              <a:buNone/>
              <a:defRPr sz="975">
                <a:ln>
                  <a:noFill/>
                </a:ln>
                <a:solidFill>
                  <a:schemeClr val="bg1">
                    <a:lumMod val="85000"/>
                  </a:schemeClr>
                </a:solidFill>
              </a:defRPr>
            </a:lvl1pPr>
          </a:lstStyle>
          <a:p>
            <a:endParaRPr lang="en-US" dirty="0"/>
          </a:p>
        </p:txBody>
      </p:sp>
      <p:sp>
        <p:nvSpPr>
          <p:cNvPr id="15" name="Picture Placeholder 13"/>
          <p:cNvSpPr>
            <a:spLocks noGrp="1"/>
          </p:cNvSpPr>
          <p:nvPr>
            <p:ph type="pic" sz="quarter" idx="29"/>
          </p:nvPr>
        </p:nvSpPr>
        <p:spPr>
          <a:xfrm>
            <a:off x="993965" y="1856678"/>
            <a:ext cx="1338495" cy="1346510"/>
          </a:xfrm>
          <a:prstGeom prst="rect">
            <a:avLst/>
          </a:prstGeom>
          <a:effectLst/>
        </p:spPr>
        <p:txBody>
          <a:bodyPr>
            <a:normAutofit/>
          </a:bodyPr>
          <a:lstStyle>
            <a:lvl1pPr marL="0" indent="0">
              <a:buNone/>
              <a:defRPr sz="975">
                <a:ln>
                  <a:noFill/>
                </a:ln>
                <a:solidFill>
                  <a:schemeClr val="bg1">
                    <a:lumMod val="85000"/>
                  </a:schemeClr>
                </a:solidFill>
              </a:defRPr>
            </a:lvl1pPr>
          </a:lstStyle>
          <a:p>
            <a:endParaRPr lang="en-US" dirty="0"/>
          </a:p>
        </p:txBody>
      </p:sp>
      <p:sp>
        <p:nvSpPr>
          <p:cNvPr id="16" name="Picture Placeholder 13"/>
          <p:cNvSpPr>
            <a:spLocks noGrp="1"/>
          </p:cNvSpPr>
          <p:nvPr>
            <p:ph type="pic" sz="quarter" idx="38"/>
          </p:nvPr>
        </p:nvSpPr>
        <p:spPr>
          <a:xfrm>
            <a:off x="2449578" y="3320276"/>
            <a:ext cx="1338495" cy="1346510"/>
          </a:xfrm>
          <a:prstGeom prst="rect">
            <a:avLst/>
          </a:prstGeom>
          <a:effectLst/>
        </p:spPr>
        <p:txBody>
          <a:bodyPr>
            <a:normAutofit/>
          </a:bodyPr>
          <a:lstStyle>
            <a:lvl1pPr marL="0" indent="0">
              <a:buNone/>
              <a:defRPr sz="975">
                <a:ln>
                  <a:noFill/>
                </a:ln>
                <a:solidFill>
                  <a:schemeClr val="bg1">
                    <a:lumMod val="85000"/>
                  </a:schemeClr>
                </a:solidFill>
              </a:defRPr>
            </a:lvl1pPr>
          </a:lstStyle>
          <a:p>
            <a:endParaRPr lang="en-US" dirty="0"/>
          </a:p>
        </p:txBody>
      </p:sp>
      <p:sp>
        <p:nvSpPr>
          <p:cNvPr id="17" name="Picture Placeholder 13"/>
          <p:cNvSpPr>
            <a:spLocks noGrp="1"/>
          </p:cNvSpPr>
          <p:nvPr>
            <p:ph type="pic" sz="quarter" idx="39"/>
          </p:nvPr>
        </p:nvSpPr>
        <p:spPr>
          <a:xfrm>
            <a:off x="2449578" y="401444"/>
            <a:ext cx="1338495" cy="1346510"/>
          </a:xfrm>
          <a:prstGeom prst="rect">
            <a:avLst/>
          </a:prstGeom>
          <a:effectLst/>
        </p:spPr>
        <p:txBody>
          <a:bodyPr>
            <a:normAutofit/>
          </a:bodyPr>
          <a:lstStyle>
            <a:lvl1pPr marL="0" indent="0">
              <a:buNone/>
              <a:defRPr sz="975">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10362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For internal use only. © 2020 Vistage Worldwide, Inc. All rights reserved  </a:t>
            </a:r>
          </a:p>
        </p:txBody>
      </p:sp>
      <p:sp>
        <p:nvSpPr>
          <p:cNvPr id="6" name="Slide Number Placeholder 5"/>
          <p:cNvSpPr>
            <a:spLocks noGrp="1"/>
          </p:cNvSpPr>
          <p:nvPr>
            <p:ph type="sldNum" sz="quarter" idx="12"/>
          </p:nvPr>
        </p:nvSpPr>
        <p:spPr/>
        <p:txBody>
          <a:bodyPr/>
          <a:lstStyle/>
          <a:p>
            <a:fld id="{B77415C0-C8BC-9043-92FA-89AB524E7731}" type="slidenum">
              <a:rPr lang="en-US" smtClean="0"/>
              <a:t>‹#›</a:t>
            </a:fld>
            <a:endParaRPr lang="en-US" dirty="0"/>
          </a:p>
        </p:txBody>
      </p:sp>
    </p:spTree>
    <p:extLst>
      <p:ext uri="{BB962C8B-B14F-4D97-AF65-F5344CB8AC3E}">
        <p14:creationId xmlns:p14="http://schemas.microsoft.com/office/powerpoint/2010/main" val="351691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33451"/>
            <a:ext cx="4038600" cy="3661172"/>
          </a:xfrm>
        </p:spPr>
        <p:txBody>
          <a:bodyPr/>
          <a:lstStyle>
            <a:lvl1pPr>
              <a:defRPr sz="2400">
                <a:solidFill>
                  <a:srgbClr val="272727"/>
                </a:solidFill>
                <a:latin typeface="Arial"/>
                <a:cs typeface="Arial"/>
              </a:defRPr>
            </a:lvl1pPr>
            <a:lvl2pPr>
              <a:defRPr sz="2400">
                <a:solidFill>
                  <a:srgbClr val="272727"/>
                </a:solidFill>
                <a:latin typeface="Arial"/>
                <a:cs typeface="Arial"/>
              </a:defRPr>
            </a:lvl2pPr>
            <a:lvl3pPr>
              <a:defRPr sz="2000">
                <a:solidFill>
                  <a:srgbClr val="272727"/>
                </a:solidFill>
                <a:latin typeface="Arial"/>
                <a:cs typeface="Arial"/>
              </a:defRPr>
            </a:lvl3pPr>
            <a:lvl4pPr>
              <a:defRPr sz="1800">
                <a:solidFill>
                  <a:srgbClr val="272727"/>
                </a:solidFill>
                <a:latin typeface="Arial"/>
                <a:cs typeface="Arial"/>
              </a:defRPr>
            </a:lvl4pPr>
            <a:lvl5pPr>
              <a:defRPr sz="1800">
                <a:solidFill>
                  <a:srgbClr val="272727"/>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33451"/>
            <a:ext cx="4038600" cy="3661172"/>
          </a:xfrm>
        </p:spPr>
        <p:txBody>
          <a:bodyPr/>
          <a:lstStyle>
            <a:lvl1pPr>
              <a:defRPr sz="2400">
                <a:solidFill>
                  <a:srgbClr val="272727"/>
                </a:solidFill>
                <a:latin typeface="Arial"/>
                <a:cs typeface="Arial"/>
              </a:defRPr>
            </a:lvl1pPr>
            <a:lvl2pPr>
              <a:defRPr sz="2400">
                <a:solidFill>
                  <a:srgbClr val="272727"/>
                </a:solidFill>
                <a:latin typeface="Arial"/>
                <a:cs typeface="Arial"/>
              </a:defRPr>
            </a:lvl2pPr>
            <a:lvl3pPr>
              <a:defRPr sz="2000">
                <a:solidFill>
                  <a:srgbClr val="272727"/>
                </a:solidFill>
                <a:latin typeface="Arial"/>
                <a:cs typeface="Arial"/>
              </a:defRPr>
            </a:lvl3pPr>
            <a:lvl4pPr>
              <a:defRPr sz="1800">
                <a:solidFill>
                  <a:srgbClr val="272727"/>
                </a:solidFill>
                <a:latin typeface="Arial"/>
                <a:cs typeface="Arial"/>
              </a:defRPr>
            </a:lvl4pPr>
            <a:lvl5pPr>
              <a:defRPr sz="1800">
                <a:solidFill>
                  <a:srgbClr val="272727"/>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For internal use only. © 2020 Vistage Worldwide, Inc. All rights reserved  </a:t>
            </a:r>
          </a:p>
        </p:txBody>
      </p:sp>
      <p:sp>
        <p:nvSpPr>
          <p:cNvPr id="7" name="Slide Number Placeholder 6"/>
          <p:cNvSpPr>
            <a:spLocks noGrp="1"/>
          </p:cNvSpPr>
          <p:nvPr>
            <p:ph type="sldNum" sz="quarter" idx="12"/>
          </p:nvPr>
        </p:nvSpPr>
        <p:spPr/>
        <p:txBody>
          <a:bodyPr/>
          <a:lstStyle/>
          <a:p>
            <a:fld id="{B77415C0-C8BC-9043-92FA-89AB524E7731}" type="slidenum">
              <a:rPr lang="en-US" smtClean="0"/>
              <a:t>‹#›</a:t>
            </a:fld>
            <a:endParaRPr lang="en-US" dirty="0"/>
          </a:p>
        </p:txBody>
      </p:sp>
    </p:spTree>
    <p:extLst>
      <p:ext uri="{BB962C8B-B14F-4D97-AF65-F5344CB8AC3E}">
        <p14:creationId xmlns:p14="http://schemas.microsoft.com/office/powerpoint/2010/main" val="139954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30476"/>
            <a:ext cx="4040188" cy="460771"/>
          </a:xfrm>
        </p:spPr>
        <p:txBody>
          <a:bodyPr anchor="t" anchorCtr="0">
            <a:noAutofit/>
          </a:bodyPr>
          <a:lstStyle>
            <a:lvl1pPr marL="0" indent="0">
              <a:buNone/>
              <a:defRPr sz="2000" b="1" i="0">
                <a:solidFill>
                  <a:srgbClr val="272727"/>
                </a:solidFill>
                <a:latin typeface="Arial"/>
                <a:cs typeface="Aria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391246"/>
            <a:ext cx="4040188" cy="3203377"/>
          </a:xfrm>
        </p:spPr>
        <p:txBody>
          <a:bodyPr/>
          <a:lstStyle>
            <a:lvl1pPr>
              <a:defRPr sz="20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930476"/>
            <a:ext cx="4041775" cy="460771"/>
          </a:xfrm>
        </p:spPr>
        <p:txBody>
          <a:bodyPr anchor="t" anchorCtr="0">
            <a:noAutofit/>
          </a:bodyPr>
          <a:lstStyle>
            <a:lvl1pPr marL="0" indent="0">
              <a:buNone/>
              <a:defRPr sz="2000" b="1" i="0">
                <a:solidFill>
                  <a:srgbClr val="272727"/>
                </a:solidFill>
                <a:latin typeface="Arial"/>
                <a:cs typeface="Aria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1391246"/>
            <a:ext cx="4041775" cy="3203377"/>
          </a:xfrm>
        </p:spPr>
        <p:txBody>
          <a:bodyPr/>
          <a:lstStyle>
            <a:lvl1pPr>
              <a:defRPr sz="20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For internal use only. © 2020 Vistage Worldwide, Inc. All rights reserved  </a:t>
            </a:r>
          </a:p>
        </p:txBody>
      </p:sp>
      <p:sp>
        <p:nvSpPr>
          <p:cNvPr id="9" name="Slide Number Placeholder 8"/>
          <p:cNvSpPr>
            <a:spLocks noGrp="1"/>
          </p:cNvSpPr>
          <p:nvPr>
            <p:ph type="sldNum" sz="quarter" idx="12"/>
          </p:nvPr>
        </p:nvSpPr>
        <p:spPr/>
        <p:txBody>
          <a:bodyPr/>
          <a:lstStyle/>
          <a:p>
            <a:fld id="{B77415C0-C8BC-9043-92FA-89AB524E7731}" type="slidenum">
              <a:rPr lang="en-US" smtClean="0"/>
              <a:t>‹#›</a:t>
            </a:fld>
            <a:endParaRPr lang="en-US" dirty="0"/>
          </a:p>
        </p:txBody>
      </p:sp>
    </p:spTree>
    <p:extLst>
      <p:ext uri="{BB962C8B-B14F-4D97-AF65-F5344CB8AC3E}">
        <p14:creationId xmlns:p14="http://schemas.microsoft.com/office/powerpoint/2010/main" val="219047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6" name="Content Placeholder 5"/>
          <p:cNvSpPr>
            <a:spLocks noGrp="1"/>
          </p:cNvSpPr>
          <p:nvPr>
            <p:ph sz="quarter" idx="4"/>
          </p:nvPr>
        </p:nvSpPr>
        <p:spPr>
          <a:xfrm>
            <a:off x="4645028" y="927101"/>
            <a:ext cx="4041775" cy="3667523"/>
          </a:xfrm>
        </p:spPr>
        <p:txBody>
          <a:bodyPr/>
          <a:lstStyle>
            <a:lvl1pPr>
              <a:defRPr sz="20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For internal use only. © 2020 Vistage Worldwide, Inc. All rights reserved  </a:t>
            </a:r>
          </a:p>
        </p:txBody>
      </p:sp>
      <p:sp>
        <p:nvSpPr>
          <p:cNvPr id="9" name="Slide Number Placeholder 8"/>
          <p:cNvSpPr>
            <a:spLocks noGrp="1"/>
          </p:cNvSpPr>
          <p:nvPr>
            <p:ph type="sldNum" sz="quarter" idx="12"/>
          </p:nvPr>
        </p:nvSpPr>
        <p:spPr/>
        <p:txBody>
          <a:bodyPr/>
          <a:lstStyle/>
          <a:p>
            <a:fld id="{B77415C0-C8BC-9043-92FA-89AB524E7731}" type="slidenum">
              <a:rPr lang="en-US" smtClean="0"/>
              <a:t>‹#›</a:t>
            </a:fld>
            <a:endParaRPr lang="en-US" dirty="0"/>
          </a:p>
        </p:txBody>
      </p:sp>
      <p:sp>
        <p:nvSpPr>
          <p:cNvPr id="11" name="Chart Placeholder 10"/>
          <p:cNvSpPr>
            <a:spLocks noGrp="1"/>
          </p:cNvSpPr>
          <p:nvPr>
            <p:ph type="chart" sz="quarter" idx="13"/>
          </p:nvPr>
        </p:nvSpPr>
        <p:spPr>
          <a:xfrm>
            <a:off x="457200" y="927101"/>
            <a:ext cx="4095750" cy="3667523"/>
          </a:xfrm>
        </p:spPr>
        <p:txBody>
          <a:bodyPr/>
          <a:lstStyle/>
          <a:p>
            <a:endParaRPr lang="en-US" dirty="0"/>
          </a:p>
        </p:txBody>
      </p:sp>
    </p:spTree>
    <p:extLst>
      <p:ext uri="{BB962C8B-B14F-4D97-AF65-F5344CB8AC3E}">
        <p14:creationId xmlns:p14="http://schemas.microsoft.com/office/powerpoint/2010/main" val="377964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For internal use only. © 2020 Vistage Worldwide, Inc. All rights reserved  </a:t>
            </a:r>
          </a:p>
        </p:txBody>
      </p:sp>
      <p:sp>
        <p:nvSpPr>
          <p:cNvPr id="5" name="Slide Number Placeholder 4"/>
          <p:cNvSpPr>
            <a:spLocks noGrp="1"/>
          </p:cNvSpPr>
          <p:nvPr>
            <p:ph type="sldNum" sz="quarter" idx="12"/>
          </p:nvPr>
        </p:nvSpPr>
        <p:spPr/>
        <p:txBody>
          <a:bodyPr/>
          <a:lstStyle/>
          <a:p>
            <a:fld id="{B77415C0-C8BC-9043-92FA-89AB524E7731}" type="slidenum">
              <a:rPr lang="en-US" smtClean="0"/>
              <a:t>‹#›</a:t>
            </a:fld>
            <a:endParaRPr lang="en-US" dirty="0"/>
          </a:p>
        </p:txBody>
      </p:sp>
    </p:spTree>
    <p:extLst>
      <p:ext uri="{BB962C8B-B14F-4D97-AF65-F5344CB8AC3E}">
        <p14:creationId xmlns:p14="http://schemas.microsoft.com/office/powerpoint/2010/main" val="34883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no 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For internal use only. © 2020 Vistage Worldwide, Inc. All rights reserved  </a:t>
            </a:r>
          </a:p>
        </p:txBody>
      </p:sp>
      <p:sp>
        <p:nvSpPr>
          <p:cNvPr id="4" name="Slide Number Placeholder 3"/>
          <p:cNvSpPr>
            <a:spLocks noGrp="1"/>
          </p:cNvSpPr>
          <p:nvPr>
            <p:ph type="sldNum" sz="quarter" idx="12"/>
          </p:nvPr>
        </p:nvSpPr>
        <p:spPr/>
        <p:txBody>
          <a:bodyPr/>
          <a:lstStyle/>
          <a:p>
            <a:fld id="{B77415C0-C8BC-9043-92FA-89AB524E7731}" type="slidenum">
              <a:rPr lang="en-US" smtClean="0"/>
              <a:t>‹#›</a:t>
            </a:fld>
            <a:endParaRPr lang="en-US" dirty="0"/>
          </a:p>
        </p:txBody>
      </p:sp>
      <p:sp>
        <p:nvSpPr>
          <p:cNvPr id="6" name="Rectangle 5"/>
          <p:cNvSpPr/>
          <p:nvPr userDrawn="1"/>
        </p:nvSpPr>
        <p:spPr>
          <a:xfrm>
            <a:off x="457203" y="463551"/>
            <a:ext cx="1354667" cy="641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3677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3600451"/>
            <a:ext cx="8247619" cy="425054"/>
          </a:xfrm>
        </p:spPr>
        <p:txBody>
          <a:bodyPr anchor="t" anchorCtr="0"/>
          <a:lstStyle>
            <a:lvl1pPr algn="l">
              <a:defRPr sz="2000" b="0">
                <a:solidFill>
                  <a:srgbClr val="272727"/>
                </a:solidFill>
              </a:defRPr>
            </a:lvl1pPr>
          </a:lstStyle>
          <a:p>
            <a:r>
              <a:rPr lang="en-US" dirty="0"/>
              <a:t>Click to edit Master title style</a:t>
            </a:r>
          </a:p>
        </p:txBody>
      </p:sp>
      <p:sp>
        <p:nvSpPr>
          <p:cNvPr id="3" name="Picture Placeholder 2"/>
          <p:cNvSpPr>
            <a:spLocks noGrp="1"/>
          </p:cNvSpPr>
          <p:nvPr>
            <p:ph type="pic" idx="1"/>
          </p:nvPr>
        </p:nvSpPr>
        <p:spPr>
          <a:xfrm>
            <a:off x="457202" y="784752"/>
            <a:ext cx="8247619" cy="276093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457202" y="4025504"/>
            <a:ext cx="8247619" cy="603647"/>
          </a:xfrm>
        </p:spPr>
        <p:txBody>
          <a:bodyPr>
            <a:noAutofit/>
          </a:bodyPr>
          <a:lstStyle>
            <a:lvl1pPr marL="0" indent="0">
              <a:buNone/>
              <a:defRPr sz="1400">
                <a:latin typeface="Arial"/>
                <a:cs typeface="Aria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For internal use only. © 2020 Vistage Worldwide, Inc. All rights reserved  </a:t>
            </a:r>
          </a:p>
        </p:txBody>
      </p:sp>
      <p:sp>
        <p:nvSpPr>
          <p:cNvPr id="7" name="Slide Number Placeholder 6"/>
          <p:cNvSpPr>
            <a:spLocks noGrp="1"/>
          </p:cNvSpPr>
          <p:nvPr>
            <p:ph type="sldNum" sz="quarter" idx="12"/>
          </p:nvPr>
        </p:nvSpPr>
        <p:spPr/>
        <p:txBody>
          <a:bodyPr/>
          <a:lstStyle/>
          <a:p>
            <a:fld id="{B77415C0-C8BC-9043-92FA-89AB524E7731}" type="slidenum">
              <a:rPr lang="en-US" smtClean="0"/>
              <a:t>‹#›</a:t>
            </a:fld>
            <a:endParaRPr lang="en-US" dirty="0"/>
          </a:p>
        </p:txBody>
      </p:sp>
      <p:sp>
        <p:nvSpPr>
          <p:cNvPr id="8" name="Title 1"/>
          <p:cNvSpPr txBox="1">
            <a:spLocks/>
          </p:cNvSpPr>
          <p:nvPr userDrawn="1"/>
        </p:nvSpPr>
        <p:spPr>
          <a:xfrm>
            <a:off x="457200" y="205979"/>
            <a:ext cx="8229600" cy="57877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000" b="0" i="0" kern="1200">
                <a:solidFill>
                  <a:schemeClr val="tx1">
                    <a:lumMod val="65000"/>
                    <a:lumOff val="35000"/>
                  </a:schemeClr>
                </a:solidFill>
                <a:latin typeface="Calibri Light"/>
                <a:ea typeface="+mj-ea"/>
                <a:cs typeface="Calibri Light"/>
              </a:defRPr>
            </a:lvl1pPr>
          </a:lstStyle>
          <a:p>
            <a:r>
              <a:rPr lang="en-US" sz="3000" dirty="0"/>
              <a:t>Click to edit Master title style</a:t>
            </a:r>
          </a:p>
        </p:txBody>
      </p:sp>
    </p:spTree>
    <p:extLst>
      <p:ext uri="{BB962C8B-B14F-4D97-AF65-F5344CB8AC3E}">
        <p14:creationId xmlns:p14="http://schemas.microsoft.com/office/powerpoint/2010/main" val="304571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z="750"/>
            </a:lvl1pPr>
          </a:lstStyle>
          <a:p>
            <a:fld id="{CD7AFE22-D12F-8E42-B98A-ADAD2DCCEBE1}" type="slidenum">
              <a:rPr lang="en-US" smtClean="0"/>
              <a:pPr/>
              <a:t>‹#›</a:t>
            </a:fld>
            <a:endParaRPr lang="en-US" dirty="0"/>
          </a:p>
        </p:txBody>
      </p:sp>
      <p:sp>
        <p:nvSpPr>
          <p:cNvPr id="6" name="Text Placeholder 2">
            <a:extLst>
              <a:ext uri="{FF2B5EF4-FFF2-40B4-BE49-F238E27FC236}">
                <a16:creationId xmlns:a16="http://schemas.microsoft.com/office/drawing/2014/main" id="{90F29A38-C62D-A74B-A2A7-4CC48C4B36A5}"/>
              </a:ext>
            </a:extLst>
          </p:cNvPr>
          <p:cNvSpPr>
            <a:spLocks noGrp="1"/>
          </p:cNvSpPr>
          <p:nvPr>
            <p:ph idx="1"/>
          </p:nvPr>
        </p:nvSpPr>
        <p:spPr>
          <a:xfrm>
            <a:off x="283779" y="1164677"/>
            <a:ext cx="8696654" cy="34680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34410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7814C5-1932-3B47-88BF-6F03C3A83284}"/>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D29513BE-85CD-384B-9548-6E2C5DB01C3E}"/>
              </a:ext>
            </a:extLst>
          </p:cNvPr>
          <p:cNvSpPr/>
          <p:nvPr userDrawn="1"/>
        </p:nvSpPr>
        <p:spPr>
          <a:xfrm>
            <a:off x="480199" y="306673"/>
            <a:ext cx="4365938" cy="4365938"/>
          </a:xfrm>
          <a:prstGeom prst="rect">
            <a:avLst/>
          </a:prstGeom>
          <a:solidFill>
            <a:schemeClr val="accent1">
              <a:alpha val="7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2266341" y="4869657"/>
            <a:ext cx="4614673" cy="273844"/>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r>
              <a:rPr lang="en-US" dirty="0"/>
              <a:t>For internal use only. © 2020 Vistage Worldwide, Inc. All rights reserved  </a:t>
            </a:r>
          </a:p>
        </p:txBody>
      </p:sp>
      <p:sp>
        <p:nvSpPr>
          <p:cNvPr id="6" name="Slide Number Placeholder 5"/>
          <p:cNvSpPr>
            <a:spLocks noGrp="1"/>
          </p:cNvSpPr>
          <p:nvPr>
            <p:ph type="sldNum" sz="quarter" idx="4"/>
          </p:nvPr>
        </p:nvSpPr>
        <p:spPr>
          <a:xfrm>
            <a:off x="457203" y="4869657"/>
            <a:ext cx="1016779" cy="273844"/>
          </a:xfrm>
          <a:prstGeom prst="rect">
            <a:avLst/>
          </a:prstGeom>
        </p:spPr>
        <p:txBody>
          <a:bodyPr vert="horz" lIns="91440" tIns="45720" rIns="91440" bIns="45720" rtlCol="0" anchor="ctr"/>
          <a:lstStyle>
            <a:lvl1pPr algn="l">
              <a:defRPr sz="1200">
                <a:solidFill>
                  <a:srgbClr val="7F7F7F"/>
                </a:solidFill>
              </a:defRPr>
            </a:lvl1pPr>
          </a:lstStyle>
          <a:p>
            <a:fld id="{B77415C0-C8BC-9043-92FA-89AB524E7731}" type="slidenum">
              <a:rPr lang="en-US" smtClean="0"/>
              <a:pPr/>
              <a:t>‹#›</a:t>
            </a:fld>
            <a:endParaRPr lang="en-US" dirty="0"/>
          </a:p>
        </p:txBody>
      </p:sp>
      <p:pic>
        <p:nvPicPr>
          <p:cNvPr id="4" name="Picture 3">
            <a:extLst>
              <a:ext uri="{FF2B5EF4-FFF2-40B4-BE49-F238E27FC236}">
                <a16:creationId xmlns:a16="http://schemas.microsoft.com/office/drawing/2014/main" id="{AB8573F0-928C-4844-ABEC-9DA4A5EF07B2}"/>
              </a:ext>
            </a:extLst>
          </p:cNvPr>
          <p:cNvPicPr>
            <a:picLocks noChangeAspect="1"/>
          </p:cNvPicPr>
          <p:nvPr userDrawn="1"/>
        </p:nvPicPr>
        <p:blipFill>
          <a:blip r:embed="rId4"/>
          <a:stretch>
            <a:fillRect/>
          </a:stretch>
        </p:blipFill>
        <p:spPr>
          <a:xfrm>
            <a:off x="857228" y="631530"/>
            <a:ext cx="3669898" cy="763477"/>
          </a:xfrm>
          <a:prstGeom prst="rect">
            <a:avLst/>
          </a:prstGeom>
        </p:spPr>
      </p:pic>
      <p:sp>
        <p:nvSpPr>
          <p:cNvPr id="8" name="TextBox 7">
            <a:extLst>
              <a:ext uri="{FF2B5EF4-FFF2-40B4-BE49-F238E27FC236}">
                <a16:creationId xmlns:a16="http://schemas.microsoft.com/office/drawing/2014/main" id="{9174726A-54A3-3149-B471-0D6E1AFAAC42}"/>
              </a:ext>
            </a:extLst>
          </p:cNvPr>
          <p:cNvSpPr txBox="1"/>
          <p:nvPr userDrawn="1"/>
        </p:nvSpPr>
        <p:spPr>
          <a:xfrm>
            <a:off x="857227" y="1631583"/>
            <a:ext cx="3655989" cy="1754326"/>
          </a:xfrm>
          <a:prstGeom prst="rect">
            <a:avLst/>
          </a:prstGeom>
          <a:noFill/>
        </p:spPr>
        <p:txBody>
          <a:bodyPr wrap="square" rtlCol="0">
            <a:spAutoFit/>
          </a:bodyPr>
          <a:lstStyle/>
          <a:p>
            <a:r>
              <a:rPr lang="en-US" dirty="0">
                <a:solidFill>
                  <a:prstClr val="white"/>
                </a:solidFill>
                <a:cs typeface="Calibri" panose="020F0502020204030204" pitchFamily="34" charset="0"/>
              </a:rPr>
              <a:t>The Peak Performer webinar series is designed to support your leadership climb. This series brings the most trusted experts to the Vistage community to help you navigate new challenges and possibilities.</a:t>
            </a:r>
          </a:p>
        </p:txBody>
      </p:sp>
    </p:spTree>
    <p:extLst>
      <p:ext uri="{BB962C8B-B14F-4D97-AF65-F5344CB8AC3E}">
        <p14:creationId xmlns:p14="http://schemas.microsoft.com/office/powerpoint/2010/main" val="398205597"/>
      </p:ext>
    </p:extLst>
  </p:cSld>
  <p:clrMap bg1="lt1" tx1="dk1" bg2="lt2" tx2="dk2" accent1="accent1" accent2="accent2" accent3="accent3" accent4="accent4" accent5="accent5" accent6="accent6" hlink="hlink" folHlink="folHlink"/>
  <p:sldLayoutIdLst>
    <p:sldLayoutId id="2147483701" r:id="rId1"/>
  </p:sldLayoutIdLst>
  <p:hf hdr="0" dt="0"/>
  <p:txStyles>
    <p:titleStyle>
      <a:lvl1pPr algn="l" defTabSz="457189" rtl="0" eaLnBrk="1" latinLnBrk="0" hangingPunct="1">
        <a:spcBef>
          <a:spcPct val="0"/>
        </a:spcBef>
        <a:buNone/>
        <a:defRPr lang="en-US" sz="2000" b="0" i="0" kern="1200" smtClean="0">
          <a:solidFill>
            <a:schemeClr val="bg1"/>
          </a:solidFill>
          <a:effectLst/>
          <a:latin typeface="Calibri Light"/>
          <a:ea typeface="+mj-ea"/>
          <a:cs typeface="Calibri Light"/>
        </a:defRPr>
      </a:lvl1pPr>
    </p:titleStyle>
    <p:bodyStyle>
      <a:lvl1pPr marL="0" indent="0" algn="l" defTabSz="457189" rtl="0" eaLnBrk="1" latinLnBrk="0" hangingPunct="1">
        <a:spcBef>
          <a:spcPct val="20000"/>
        </a:spcBef>
        <a:buFont typeface="Arial"/>
        <a:buNone/>
        <a:defRPr sz="2400" kern="1200">
          <a:solidFill>
            <a:srgbClr val="272727"/>
          </a:solidFill>
          <a:latin typeface="Arial"/>
          <a:ea typeface="+mn-ea"/>
          <a:cs typeface="Arial"/>
        </a:defRPr>
      </a:lvl1pPr>
      <a:lvl2pPr marL="742932" indent="-285744" algn="l" defTabSz="457189" rtl="0" eaLnBrk="1" latinLnBrk="0" hangingPunct="1">
        <a:spcBef>
          <a:spcPct val="20000"/>
        </a:spcBef>
        <a:buFont typeface="Arial"/>
        <a:buChar char="•"/>
        <a:defRPr sz="2000" kern="1200">
          <a:solidFill>
            <a:srgbClr val="272727"/>
          </a:solidFill>
          <a:latin typeface="Arial"/>
          <a:ea typeface="+mn-ea"/>
          <a:cs typeface="Arial"/>
        </a:defRPr>
      </a:lvl2pPr>
      <a:lvl3pPr marL="1142971" indent="-228594" algn="l" defTabSz="457189" rtl="0" eaLnBrk="1" latinLnBrk="0" hangingPunct="1">
        <a:spcBef>
          <a:spcPct val="20000"/>
        </a:spcBef>
        <a:buFont typeface="Arial"/>
        <a:buChar char="•"/>
        <a:defRPr sz="2000" kern="1200">
          <a:solidFill>
            <a:srgbClr val="272727"/>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rgbClr val="272727"/>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rgbClr val="272727"/>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9264BB-AA32-0043-BBFA-EE92E1E282D5}"/>
              </a:ext>
            </a:extLst>
          </p:cNvPr>
          <p:cNvSpPr/>
          <p:nvPr userDrawn="1"/>
        </p:nvSpPr>
        <p:spPr>
          <a:xfrm>
            <a:off x="0" y="4716494"/>
            <a:ext cx="9144000" cy="427007"/>
          </a:xfrm>
          <a:prstGeom prst="rect">
            <a:avLst/>
          </a:prstGeom>
          <a:solidFill>
            <a:srgbClr val="17435E"/>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Placeholder 1"/>
          <p:cNvSpPr>
            <a:spLocks noGrp="1"/>
          </p:cNvSpPr>
          <p:nvPr>
            <p:ph type="title"/>
          </p:nvPr>
        </p:nvSpPr>
        <p:spPr>
          <a:xfrm>
            <a:off x="457200" y="205979"/>
            <a:ext cx="8229600" cy="49252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927101"/>
            <a:ext cx="8229600" cy="36675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66341" y="4861377"/>
            <a:ext cx="4614673"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For internal use only. © 2020 Vistage Worldwide, Inc. All rights reserved  </a:t>
            </a:r>
          </a:p>
        </p:txBody>
      </p:sp>
      <p:sp>
        <p:nvSpPr>
          <p:cNvPr id="6" name="Slide Number Placeholder 5"/>
          <p:cNvSpPr>
            <a:spLocks noGrp="1"/>
          </p:cNvSpPr>
          <p:nvPr>
            <p:ph type="sldNum" sz="quarter" idx="4"/>
          </p:nvPr>
        </p:nvSpPr>
        <p:spPr>
          <a:xfrm>
            <a:off x="457203" y="4861377"/>
            <a:ext cx="1016779"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77415C0-C8BC-9043-92FA-89AB524E7731}" type="slidenum">
              <a:rPr lang="en-US" smtClean="0"/>
              <a:pPr/>
              <a:t>‹#›</a:t>
            </a:fld>
            <a:endParaRPr lang="en-US" dirty="0"/>
          </a:p>
        </p:txBody>
      </p:sp>
      <p:sp>
        <p:nvSpPr>
          <p:cNvPr id="8" name="Rectangle 7"/>
          <p:cNvSpPr/>
          <p:nvPr userDrawn="1"/>
        </p:nvSpPr>
        <p:spPr>
          <a:xfrm>
            <a:off x="601134" y="698501"/>
            <a:ext cx="812800" cy="506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6A726D"/>
              </a:solidFill>
            </a:endParaRPr>
          </a:p>
        </p:txBody>
      </p:sp>
      <p:pic>
        <p:nvPicPr>
          <p:cNvPr id="11" name="Picture 10">
            <a:extLst>
              <a:ext uri="{FF2B5EF4-FFF2-40B4-BE49-F238E27FC236}">
                <a16:creationId xmlns:a16="http://schemas.microsoft.com/office/drawing/2014/main" id="{AF030AF1-4DA1-9545-B18A-EFF7D6F1D0F5}"/>
              </a:ext>
            </a:extLst>
          </p:cNvPr>
          <p:cNvPicPr>
            <a:picLocks noChangeAspect="1"/>
          </p:cNvPicPr>
          <p:nvPr userDrawn="1"/>
        </p:nvPicPr>
        <p:blipFill>
          <a:blip r:embed="rId12"/>
          <a:stretch>
            <a:fillRect/>
          </a:stretch>
        </p:blipFill>
        <p:spPr>
          <a:xfrm>
            <a:off x="7261136" y="4789057"/>
            <a:ext cx="1451229" cy="301910"/>
          </a:xfrm>
          <a:prstGeom prst="rect">
            <a:avLst/>
          </a:prstGeom>
        </p:spPr>
      </p:pic>
    </p:spTree>
    <p:extLst>
      <p:ext uri="{BB962C8B-B14F-4D97-AF65-F5344CB8AC3E}">
        <p14:creationId xmlns:p14="http://schemas.microsoft.com/office/powerpoint/2010/main" val="75038146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77" r:id="rId4"/>
    <p:sldLayoutId id="2147483662" r:id="rId5"/>
    <p:sldLayoutId id="2147483663" r:id="rId6"/>
    <p:sldLayoutId id="2147483664" r:id="rId7"/>
    <p:sldLayoutId id="2147483702" r:id="rId8"/>
    <p:sldLayoutId id="2147483703" r:id="rId9"/>
    <p:sldLayoutId id="2147483704" r:id="rId10"/>
  </p:sldLayoutIdLst>
  <p:hf hdr="0" dt="0"/>
  <p:txStyles>
    <p:titleStyle>
      <a:lvl1pPr algn="l" defTabSz="457189" rtl="0" eaLnBrk="1" latinLnBrk="0" hangingPunct="1">
        <a:spcBef>
          <a:spcPct val="0"/>
        </a:spcBef>
        <a:buNone/>
        <a:defRPr sz="3000" b="0" i="0" kern="1200">
          <a:solidFill>
            <a:schemeClr val="tx1">
              <a:lumMod val="65000"/>
              <a:lumOff val="35000"/>
            </a:schemeClr>
          </a:solidFill>
          <a:latin typeface="Calibri Light"/>
          <a:ea typeface="+mj-ea"/>
          <a:cs typeface="Calibri Light"/>
        </a:defRPr>
      </a:lvl1pPr>
    </p:titleStyle>
    <p:bodyStyle>
      <a:lvl1pPr marL="0" indent="0" algn="l" defTabSz="457189" rtl="0" eaLnBrk="1" latinLnBrk="0" hangingPunct="1">
        <a:spcBef>
          <a:spcPct val="20000"/>
        </a:spcBef>
        <a:buFont typeface="Arial"/>
        <a:buNone/>
        <a:defRPr sz="2400" kern="1200">
          <a:solidFill>
            <a:srgbClr val="272727"/>
          </a:solidFill>
          <a:latin typeface="Arial"/>
          <a:ea typeface="+mn-ea"/>
          <a:cs typeface="Arial"/>
        </a:defRPr>
      </a:lvl1pPr>
      <a:lvl2pPr marL="742932" indent="-285744" algn="l" defTabSz="457189" rtl="0" eaLnBrk="1" latinLnBrk="0" hangingPunct="1">
        <a:spcBef>
          <a:spcPct val="20000"/>
        </a:spcBef>
        <a:buFont typeface="Arial"/>
        <a:buChar char="•"/>
        <a:defRPr sz="2000" kern="1200">
          <a:solidFill>
            <a:srgbClr val="272727"/>
          </a:solidFill>
          <a:latin typeface="Arial"/>
          <a:ea typeface="+mn-ea"/>
          <a:cs typeface="Arial"/>
        </a:defRPr>
      </a:lvl2pPr>
      <a:lvl3pPr marL="1142971" indent="-228594" algn="l" defTabSz="457189" rtl="0" eaLnBrk="1" latinLnBrk="0" hangingPunct="1">
        <a:spcBef>
          <a:spcPct val="20000"/>
        </a:spcBef>
        <a:buFont typeface="Arial"/>
        <a:buChar char="•"/>
        <a:defRPr sz="2000" kern="1200">
          <a:solidFill>
            <a:srgbClr val="272727"/>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rgbClr val="272727"/>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rgbClr val="272727"/>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E41F472-AA95-BD4C-A02B-83A950065089}"/>
              </a:ext>
            </a:extLst>
          </p:cNvPr>
          <p:cNvPicPr>
            <a:picLocks noChangeAspect="1"/>
          </p:cNvPicPr>
          <p:nvPr/>
        </p:nvPicPr>
        <p:blipFill rotWithShape="1">
          <a:blip r:embed="rId2"/>
          <a:srcRect t="8957" r="5089" b="19640"/>
          <a:stretch/>
        </p:blipFill>
        <p:spPr>
          <a:xfrm>
            <a:off x="0" y="0"/>
            <a:ext cx="9144000" cy="4721628"/>
          </a:xfrm>
          <a:prstGeom prst="rect">
            <a:avLst/>
          </a:prstGeom>
        </p:spPr>
      </p:pic>
      <p:sp>
        <p:nvSpPr>
          <p:cNvPr id="12" name="Rectangle 11">
            <a:extLst>
              <a:ext uri="{FF2B5EF4-FFF2-40B4-BE49-F238E27FC236}">
                <a16:creationId xmlns:a16="http://schemas.microsoft.com/office/drawing/2014/main" id="{198BFB5E-6824-C046-B323-D1816EB1F548}"/>
              </a:ext>
            </a:extLst>
          </p:cNvPr>
          <p:cNvSpPr/>
          <p:nvPr/>
        </p:nvSpPr>
        <p:spPr>
          <a:xfrm>
            <a:off x="0" y="0"/>
            <a:ext cx="9144000" cy="4721629"/>
          </a:xfrm>
          <a:prstGeom prst="rect">
            <a:avLst/>
          </a:prstGeom>
          <a:gradFill>
            <a:gsLst>
              <a:gs pos="0">
                <a:schemeClr val="bg1"/>
              </a:gs>
              <a:gs pos="100000">
                <a:schemeClr val="bg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6">
            <a:extLst>
              <a:ext uri="{FF2B5EF4-FFF2-40B4-BE49-F238E27FC236}">
                <a16:creationId xmlns:a16="http://schemas.microsoft.com/office/drawing/2014/main" id="{5A2252E9-7D97-5F44-9879-609C5BB595ED}"/>
              </a:ext>
            </a:extLst>
          </p:cNvPr>
          <p:cNvSpPr txBox="1">
            <a:spLocks/>
          </p:cNvSpPr>
          <p:nvPr/>
        </p:nvSpPr>
        <p:spPr>
          <a:xfrm>
            <a:off x="426708" y="3212666"/>
            <a:ext cx="8065698" cy="995232"/>
          </a:xfrm>
          <a:prstGeom prst="rect">
            <a:avLst/>
          </a:prstGeom>
        </p:spPr>
        <p:txBody>
          <a:bodyPr anchor="b"/>
          <a:lstStyle>
            <a:lvl1pPr algn="l" defTabSz="457189" rtl="0" eaLnBrk="1" latinLnBrk="0" hangingPunct="1">
              <a:spcBef>
                <a:spcPct val="0"/>
              </a:spcBef>
              <a:buNone/>
              <a:defRPr sz="3000" b="0" i="0" kern="1200">
                <a:solidFill>
                  <a:schemeClr val="tx1">
                    <a:lumMod val="65000"/>
                    <a:lumOff val="35000"/>
                  </a:schemeClr>
                </a:solidFill>
                <a:latin typeface="Calibri Light"/>
                <a:ea typeface="+mj-ea"/>
                <a:cs typeface="Calibri Light"/>
              </a:defRPr>
            </a:lvl1pPr>
          </a:lstStyle>
          <a:p>
            <a:r>
              <a:rPr lang="en-US" dirty="0">
                <a:solidFill>
                  <a:srgbClr val="16425D"/>
                </a:solidFill>
              </a:rPr>
              <a:t>Uncovering Bias</a:t>
            </a:r>
          </a:p>
          <a:p>
            <a:endParaRPr lang="en-US" dirty="0">
              <a:solidFill>
                <a:srgbClr val="16425D"/>
              </a:solidFill>
            </a:endParaRPr>
          </a:p>
        </p:txBody>
      </p:sp>
      <p:sp>
        <p:nvSpPr>
          <p:cNvPr id="10" name="Title 6">
            <a:extLst>
              <a:ext uri="{FF2B5EF4-FFF2-40B4-BE49-F238E27FC236}">
                <a16:creationId xmlns:a16="http://schemas.microsoft.com/office/drawing/2014/main" id="{C64CA394-A95B-A441-8447-54A00EB3D665}"/>
              </a:ext>
            </a:extLst>
          </p:cNvPr>
          <p:cNvSpPr txBox="1">
            <a:spLocks/>
          </p:cNvSpPr>
          <p:nvPr/>
        </p:nvSpPr>
        <p:spPr>
          <a:xfrm>
            <a:off x="426708" y="3878524"/>
            <a:ext cx="8065698" cy="1099969"/>
          </a:xfrm>
          <a:prstGeom prst="rect">
            <a:avLst/>
          </a:prstGeom>
        </p:spPr>
        <p:txBody>
          <a:bodyPr/>
          <a:lstStyle>
            <a:lvl1pPr algn="l" defTabSz="457189" rtl="0" eaLnBrk="1" latinLnBrk="0" hangingPunct="1">
              <a:spcBef>
                <a:spcPct val="0"/>
              </a:spcBef>
              <a:buNone/>
              <a:defRPr sz="3000" b="0" i="0" kern="1200">
                <a:solidFill>
                  <a:schemeClr val="tx1">
                    <a:lumMod val="65000"/>
                    <a:lumOff val="35000"/>
                  </a:schemeClr>
                </a:solidFill>
                <a:latin typeface="Calibri Light"/>
                <a:ea typeface="+mj-ea"/>
                <a:cs typeface="Calibri Light"/>
              </a:defRPr>
            </a:lvl1pPr>
          </a:lstStyle>
          <a:p>
            <a:r>
              <a:rPr lang="en-US" sz="1400" dirty="0">
                <a:solidFill>
                  <a:srgbClr val="16425D"/>
                </a:solidFill>
              </a:rPr>
              <a:t>Presented by: </a:t>
            </a:r>
          </a:p>
          <a:p>
            <a:r>
              <a:rPr lang="en-US" sz="1400" dirty="0">
                <a:solidFill>
                  <a:srgbClr val="16425D"/>
                </a:solidFill>
              </a:rPr>
              <a:t>Joelle Martinez, President/CEO of Latino Leadership Institute</a:t>
            </a:r>
          </a:p>
        </p:txBody>
      </p:sp>
      <p:pic>
        <p:nvPicPr>
          <p:cNvPr id="6" name="Picture 5">
            <a:extLst>
              <a:ext uri="{FF2B5EF4-FFF2-40B4-BE49-F238E27FC236}">
                <a16:creationId xmlns:a16="http://schemas.microsoft.com/office/drawing/2014/main" id="{A3C3D28F-B15F-0947-A277-BA1327097DC5}"/>
              </a:ext>
            </a:extLst>
          </p:cNvPr>
          <p:cNvPicPr>
            <a:picLocks noChangeAspect="1"/>
          </p:cNvPicPr>
          <p:nvPr/>
        </p:nvPicPr>
        <p:blipFill>
          <a:blip r:embed="rId3"/>
          <a:stretch>
            <a:fillRect/>
          </a:stretch>
        </p:blipFill>
        <p:spPr>
          <a:xfrm>
            <a:off x="5815489" y="3439535"/>
            <a:ext cx="3328511" cy="1282093"/>
          </a:xfrm>
          <a:prstGeom prst="rect">
            <a:avLst/>
          </a:prstGeom>
        </p:spPr>
      </p:pic>
      <p:pic>
        <p:nvPicPr>
          <p:cNvPr id="8" name="Picture 7">
            <a:extLst>
              <a:ext uri="{FF2B5EF4-FFF2-40B4-BE49-F238E27FC236}">
                <a16:creationId xmlns:a16="http://schemas.microsoft.com/office/drawing/2014/main" id="{398495F5-C8A4-0449-B0FE-5C96B872095F}"/>
              </a:ext>
            </a:extLst>
          </p:cNvPr>
          <p:cNvPicPr>
            <a:picLocks noChangeAspect="1"/>
          </p:cNvPicPr>
          <p:nvPr/>
        </p:nvPicPr>
        <p:blipFill>
          <a:blip r:embed="rId4"/>
          <a:stretch>
            <a:fillRect/>
          </a:stretch>
        </p:blipFill>
        <p:spPr>
          <a:xfrm>
            <a:off x="594659" y="352096"/>
            <a:ext cx="1346811" cy="1141582"/>
          </a:xfrm>
          <a:prstGeom prst="rect">
            <a:avLst/>
          </a:prstGeom>
        </p:spPr>
      </p:pic>
    </p:spTree>
    <p:extLst>
      <p:ext uri="{BB962C8B-B14F-4D97-AF65-F5344CB8AC3E}">
        <p14:creationId xmlns:p14="http://schemas.microsoft.com/office/powerpoint/2010/main" val="231423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2D3D16B-AF85-4955-AEE5-B03C654577E7}"/>
              </a:ext>
            </a:extLst>
          </p:cNvPr>
          <p:cNvSpPr>
            <a:spLocks noGrp="1"/>
          </p:cNvSpPr>
          <p:nvPr>
            <p:ph type="title"/>
          </p:nvPr>
        </p:nvSpPr>
        <p:spPr>
          <a:xfrm>
            <a:off x="457200" y="205979"/>
            <a:ext cx="8229600" cy="492522"/>
          </a:xfrm>
        </p:spPr>
        <p:txBody>
          <a:bodyPr/>
          <a:lstStyle/>
          <a:p>
            <a:r>
              <a:rPr lang="en-US" dirty="0"/>
              <a:t>Six Insights about the Brain</a:t>
            </a:r>
          </a:p>
        </p:txBody>
      </p:sp>
      <p:pic>
        <p:nvPicPr>
          <p:cNvPr id="7" name="Content Placeholder 6">
            <a:extLst>
              <a:ext uri="{FF2B5EF4-FFF2-40B4-BE49-F238E27FC236}">
                <a16:creationId xmlns:a16="http://schemas.microsoft.com/office/drawing/2014/main" id="{DD43E95E-813B-444A-AD10-954A1852F969}"/>
              </a:ext>
            </a:extLst>
          </p:cNvPr>
          <p:cNvPicPr>
            <a:picLocks noGrp="1" noChangeAspect="1"/>
          </p:cNvPicPr>
          <p:nvPr>
            <p:ph sz="half" idx="1"/>
          </p:nvPr>
        </p:nvPicPr>
        <p:blipFill>
          <a:blip r:embed="rId2"/>
          <a:stretch>
            <a:fillRect/>
          </a:stretch>
        </p:blipFill>
        <p:spPr>
          <a:xfrm>
            <a:off x="457200" y="1027439"/>
            <a:ext cx="4038600" cy="3473196"/>
          </a:xfrm>
          <a:prstGeom prst="rect">
            <a:avLst/>
          </a:prstGeom>
          <a:noFill/>
        </p:spPr>
      </p:pic>
      <p:sp>
        <p:nvSpPr>
          <p:cNvPr id="8" name="Text Placeholder 2">
            <a:extLst>
              <a:ext uri="{FF2B5EF4-FFF2-40B4-BE49-F238E27FC236}">
                <a16:creationId xmlns:a16="http://schemas.microsoft.com/office/drawing/2014/main" id="{894BC340-6224-46B4-B257-F3EF760EE1F4}"/>
              </a:ext>
            </a:extLst>
          </p:cNvPr>
          <p:cNvSpPr txBox="1">
            <a:spLocks noGrp="1"/>
          </p:cNvSpPr>
          <p:nvPr>
            <p:ph sz="half" idx="2"/>
          </p:nvPr>
        </p:nvSpPr>
        <p:spPr>
          <a:xfrm>
            <a:off x="4744791" y="741164"/>
            <a:ext cx="4038600" cy="3661172"/>
          </a:xfr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3600" kern="1200" dirty="0" smtClean="0">
                <a:solidFill>
                  <a:schemeClr val="tx1"/>
                </a:solidFill>
                <a:effectLst/>
                <a:latin typeface="Montserrat Hairline" charset="0"/>
                <a:ea typeface="Montserrat Hairline" charset="0"/>
                <a:cs typeface="Montserrat Hairline"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Montserrat Hairline" charset="0"/>
                <a:ea typeface="Montserrat Hairline" charset="0"/>
                <a:cs typeface="Montserrat Hairline"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Montserrat Hairline" charset="0"/>
                <a:ea typeface="Montserrat Hairline" charset="0"/>
                <a:cs typeface="Montserrat Hairline"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000" kern="1200" dirty="0" smtClean="0">
                <a:solidFill>
                  <a:schemeClr val="tx1"/>
                </a:solidFill>
                <a:effectLst/>
                <a:latin typeface="Montserrat Hairline" charset="0"/>
                <a:ea typeface="Montserrat Hairline" charset="0"/>
                <a:cs typeface="Montserrat Hairline"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0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14338" indent="-385763" defTabSz="685663">
              <a:spcBef>
                <a:spcPts val="750"/>
              </a:spcBef>
              <a:buFont typeface="+mj-lt"/>
              <a:buAutoNum type="arabicPeriod"/>
              <a:defRPr/>
            </a:pPr>
            <a:r>
              <a:rPr lang="en-US" sz="1600" dirty="0">
                <a:solidFill>
                  <a:srgbClr val="272727"/>
                </a:solidFill>
                <a:latin typeface="+mj-lt"/>
              </a:rPr>
              <a:t>The brain is a connection machine.</a:t>
            </a:r>
            <a:br>
              <a:rPr lang="en-US" sz="1600" dirty="0">
                <a:solidFill>
                  <a:srgbClr val="272727"/>
                </a:solidFill>
                <a:latin typeface="+mj-lt"/>
              </a:rPr>
            </a:br>
            <a:endParaRPr lang="en-US" sz="1600" dirty="0">
              <a:solidFill>
                <a:srgbClr val="272727"/>
              </a:solidFill>
              <a:latin typeface="+mj-lt"/>
            </a:endParaRPr>
          </a:p>
          <a:p>
            <a:pPr marL="414338" indent="-385763" defTabSz="685663">
              <a:spcBef>
                <a:spcPts val="750"/>
              </a:spcBef>
              <a:buFont typeface="+mj-lt"/>
              <a:buAutoNum type="arabicPeriod"/>
              <a:defRPr/>
            </a:pPr>
            <a:r>
              <a:rPr lang="en-US" sz="1600" dirty="0">
                <a:solidFill>
                  <a:srgbClr val="272727"/>
                </a:solidFill>
                <a:latin typeface="+mj-lt"/>
              </a:rPr>
              <a:t>No two brains are alike.</a:t>
            </a:r>
            <a:br>
              <a:rPr lang="en-US" sz="1600" dirty="0">
                <a:solidFill>
                  <a:srgbClr val="272727"/>
                </a:solidFill>
                <a:latin typeface="+mj-lt"/>
              </a:rPr>
            </a:br>
            <a:endParaRPr lang="en-US" sz="1600" dirty="0">
              <a:solidFill>
                <a:srgbClr val="272727"/>
              </a:solidFill>
              <a:latin typeface="+mj-lt"/>
            </a:endParaRPr>
          </a:p>
          <a:p>
            <a:pPr marL="414338" indent="-385763" defTabSz="685663">
              <a:spcBef>
                <a:spcPts val="750"/>
              </a:spcBef>
              <a:buFont typeface="+mj-lt"/>
              <a:buAutoNum type="arabicPeriod"/>
              <a:defRPr/>
            </a:pPr>
            <a:r>
              <a:rPr lang="en-US" sz="1600" dirty="0">
                <a:solidFill>
                  <a:srgbClr val="272727"/>
                </a:solidFill>
                <a:latin typeface="+mj-lt"/>
              </a:rPr>
              <a:t>The brain hardwires everything it can.</a:t>
            </a:r>
            <a:br>
              <a:rPr lang="en-US" sz="1600" dirty="0">
                <a:solidFill>
                  <a:srgbClr val="272727"/>
                </a:solidFill>
                <a:latin typeface="+mj-lt"/>
              </a:rPr>
            </a:br>
            <a:endParaRPr lang="en-US" sz="1600" dirty="0">
              <a:solidFill>
                <a:srgbClr val="272727"/>
              </a:solidFill>
              <a:latin typeface="+mj-lt"/>
            </a:endParaRPr>
          </a:p>
          <a:p>
            <a:pPr marL="414338" indent="-385763" defTabSz="685663">
              <a:spcBef>
                <a:spcPts val="750"/>
              </a:spcBef>
              <a:buFont typeface="+mj-lt"/>
              <a:buAutoNum type="arabicPeriod"/>
              <a:defRPr/>
            </a:pPr>
            <a:r>
              <a:rPr lang="en-US" sz="1600" dirty="0">
                <a:solidFill>
                  <a:srgbClr val="272727"/>
                </a:solidFill>
                <a:latin typeface="+mj-lt"/>
              </a:rPr>
              <a:t>Hardwiring drives automatic perception.</a:t>
            </a:r>
            <a:br>
              <a:rPr lang="en-US" sz="1600" dirty="0">
                <a:solidFill>
                  <a:srgbClr val="272727"/>
                </a:solidFill>
                <a:latin typeface="+mj-lt"/>
              </a:rPr>
            </a:br>
            <a:endParaRPr lang="en-US" sz="1600" dirty="0">
              <a:solidFill>
                <a:srgbClr val="272727"/>
              </a:solidFill>
              <a:latin typeface="+mj-lt"/>
            </a:endParaRPr>
          </a:p>
          <a:p>
            <a:pPr marL="414338" indent="-385763" defTabSz="685663">
              <a:spcBef>
                <a:spcPts val="750"/>
              </a:spcBef>
              <a:buFont typeface="+mj-lt"/>
              <a:buAutoNum type="arabicPeriod"/>
              <a:defRPr/>
            </a:pPr>
            <a:r>
              <a:rPr lang="en-US" sz="1600" dirty="0">
                <a:solidFill>
                  <a:srgbClr val="272727"/>
                </a:solidFill>
                <a:latin typeface="+mj-lt"/>
              </a:rPr>
              <a:t>It is practically impossible to deconstruct mental wiring.</a:t>
            </a:r>
            <a:br>
              <a:rPr lang="en-US" sz="1600" dirty="0">
                <a:solidFill>
                  <a:srgbClr val="272727"/>
                </a:solidFill>
                <a:latin typeface="+mj-lt"/>
              </a:rPr>
            </a:br>
            <a:endParaRPr lang="en-US" sz="1600" dirty="0">
              <a:solidFill>
                <a:srgbClr val="272727"/>
              </a:solidFill>
              <a:latin typeface="+mj-lt"/>
            </a:endParaRPr>
          </a:p>
          <a:p>
            <a:pPr marL="414338" indent="-385763" defTabSz="685663">
              <a:spcBef>
                <a:spcPts val="750"/>
              </a:spcBef>
              <a:buFont typeface="+mj-lt"/>
              <a:buAutoNum type="arabicPeriod"/>
              <a:defRPr/>
            </a:pPr>
            <a:r>
              <a:rPr lang="en-US" sz="1600" dirty="0">
                <a:solidFill>
                  <a:srgbClr val="272727"/>
                </a:solidFill>
                <a:latin typeface="+mj-lt"/>
              </a:rPr>
              <a:t>It is easy to create new wiring in the brain.</a:t>
            </a:r>
          </a:p>
        </p:txBody>
      </p:sp>
      <p:sp>
        <p:nvSpPr>
          <p:cNvPr id="5" name="Footer Placeholder 4">
            <a:extLst>
              <a:ext uri="{FF2B5EF4-FFF2-40B4-BE49-F238E27FC236}">
                <a16:creationId xmlns:a16="http://schemas.microsoft.com/office/drawing/2014/main" id="{00CC6CCC-3998-42C3-B1A0-161C32366746}"/>
              </a:ext>
            </a:extLst>
          </p:cNvPr>
          <p:cNvSpPr>
            <a:spLocks noGrp="1"/>
          </p:cNvSpPr>
          <p:nvPr>
            <p:ph type="ftr" sz="quarter" idx="11"/>
          </p:nvPr>
        </p:nvSpPr>
        <p:spPr>
          <a:xfrm>
            <a:off x="2266341" y="4861377"/>
            <a:ext cx="4614673" cy="273844"/>
          </a:xfrm>
        </p:spPr>
        <p:txBody>
          <a:bodyPr anchor="ctr">
            <a:normAutofit/>
          </a:bodyPr>
          <a:lstStyle/>
          <a:p>
            <a:pPr>
              <a:spcAft>
                <a:spcPts val="600"/>
              </a:spcAft>
            </a:pPr>
            <a:r>
              <a:rPr lang="en-US" dirty="0"/>
              <a:t>For internal use only. © 2020 Vistage Worldwide, Inc. All rights reserved  </a:t>
            </a:r>
          </a:p>
        </p:txBody>
      </p:sp>
      <p:sp>
        <p:nvSpPr>
          <p:cNvPr id="6" name="Slide Number Placeholder 5">
            <a:extLst>
              <a:ext uri="{FF2B5EF4-FFF2-40B4-BE49-F238E27FC236}">
                <a16:creationId xmlns:a16="http://schemas.microsoft.com/office/drawing/2014/main" id="{B942B45B-5932-45CE-B5FB-E52887BF1558}"/>
              </a:ext>
            </a:extLst>
          </p:cNvPr>
          <p:cNvSpPr>
            <a:spLocks noGrp="1"/>
          </p:cNvSpPr>
          <p:nvPr>
            <p:ph type="sldNum" sz="quarter" idx="12"/>
          </p:nvPr>
        </p:nvSpPr>
        <p:spPr>
          <a:xfrm>
            <a:off x="457203" y="4861377"/>
            <a:ext cx="1016779" cy="273844"/>
          </a:xfrm>
        </p:spPr>
        <p:txBody>
          <a:bodyPr anchor="ctr">
            <a:normAutofit/>
          </a:bodyPr>
          <a:lstStyle/>
          <a:p>
            <a:pPr>
              <a:lnSpc>
                <a:spcPct val="90000"/>
              </a:lnSpc>
              <a:spcAft>
                <a:spcPts val="600"/>
              </a:spcAft>
            </a:pPr>
            <a:fld id="{B77415C0-C8BC-9043-92FA-89AB524E7731}" type="slidenum">
              <a:rPr lang="en-US" smtClean="0"/>
              <a:pPr>
                <a:lnSpc>
                  <a:spcPct val="90000"/>
                </a:lnSpc>
                <a:spcAft>
                  <a:spcPts val="600"/>
                </a:spcAft>
              </a:pPr>
              <a:t>10</a:t>
            </a:fld>
            <a:endParaRPr lang="en-US" dirty="0"/>
          </a:p>
        </p:txBody>
      </p:sp>
    </p:spTree>
    <p:extLst>
      <p:ext uri="{BB962C8B-B14F-4D97-AF65-F5344CB8AC3E}">
        <p14:creationId xmlns:p14="http://schemas.microsoft.com/office/powerpoint/2010/main" val="137391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4CA2EEEA-42C6-A74B-AD11-4813FDC5A03C}"/>
              </a:ext>
            </a:extLst>
          </p:cNvPr>
          <p:cNvSpPr txBox="1"/>
          <p:nvPr/>
        </p:nvSpPr>
        <p:spPr>
          <a:xfrm>
            <a:off x="642938" y="4777938"/>
            <a:ext cx="2348720" cy="184666"/>
          </a:xfrm>
          <a:prstGeom prst="rect">
            <a:avLst/>
          </a:prstGeom>
          <a:noFill/>
        </p:spPr>
        <p:txBody>
          <a:bodyPr wrap="none" rtlCol="0" anchor="ctr" anchorCtr="0">
            <a:spAutoFit/>
          </a:bodyPr>
          <a:lstStyle/>
          <a:p>
            <a:pPr defTabSz="685663">
              <a:defRPr/>
            </a:pPr>
            <a:r>
              <a:rPr lang="en-US" sz="600" spc="225" dirty="0">
                <a:solidFill>
                  <a:srgbClr val="7F7F7F">
                    <a:lumMod val="20000"/>
                    <a:lumOff val="80000"/>
                  </a:srgbClr>
                </a:solidFill>
                <a:latin typeface="Century Gothic" panose="020B0502020202020204" pitchFamily="34" charset="0"/>
                <a:ea typeface="Montserrat" charset="0"/>
                <a:cs typeface="Montserrat" charset="0"/>
              </a:rPr>
              <a:t>©2019 Latino Leadership Institute</a:t>
            </a:r>
          </a:p>
        </p:txBody>
      </p:sp>
      <p:sp>
        <p:nvSpPr>
          <p:cNvPr id="8" name="Subtitle 2">
            <a:extLst>
              <a:ext uri="{FF2B5EF4-FFF2-40B4-BE49-F238E27FC236}">
                <a16:creationId xmlns:a16="http://schemas.microsoft.com/office/drawing/2014/main" id="{1887AAA1-40BA-4B46-B0C6-BE12E57BD261}"/>
              </a:ext>
            </a:extLst>
          </p:cNvPr>
          <p:cNvSpPr txBox="1">
            <a:spLocks/>
          </p:cNvSpPr>
          <p:nvPr/>
        </p:nvSpPr>
        <p:spPr>
          <a:xfrm>
            <a:off x="998537" y="1628426"/>
            <a:ext cx="2773363" cy="2068203"/>
          </a:xfrm>
          <a:prstGeom prst="rect">
            <a:avLst/>
          </a:prstGeom>
        </p:spPr>
        <p:txBody>
          <a:bodyPr vert="horz" lIns="34290" tIns="17145" rIns="34290" bIns="17145"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4A4A4D"/>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2000" dirty="0">
                <a:solidFill>
                  <a:srgbClr val="16425D"/>
                </a:solidFill>
                <a:latin typeface="+mj-lt"/>
                <a:ea typeface="Montserrat" charset="0"/>
                <a:cs typeface="Montserrat" charset="0"/>
              </a:rPr>
              <a:t>“Until you make the unconscious conscious,</a:t>
            </a:r>
            <a:br>
              <a:rPr lang="en-US" sz="2000" dirty="0">
                <a:solidFill>
                  <a:srgbClr val="16425D"/>
                </a:solidFill>
                <a:latin typeface="+mj-lt"/>
                <a:ea typeface="Montserrat" charset="0"/>
                <a:cs typeface="Montserrat" charset="0"/>
              </a:rPr>
            </a:br>
            <a:r>
              <a:rPr lang="en-US" sz="2000" dirty="0">
                <a:solidFill>
                  <a:srgbClr val="16425D"/>
                </a:solidFill>
                <a:latin typeface="+mj-lt"/>
                <a:ea typeface="Montserrat" charset="0"/>
                <a:cs typeface="Montserrat" charset="0"/>
              </a:rPr>
              <a:t>it will direct your life and you will call it fate.” </a:t>
            </a:r>
          </a:p>
          <a:p>
            <a:pPr defTabSz="257175">
              <a:lnSpc>
                <a:spcPct val="100000"/>
              </a:lnSpc>
              <a:spcBef>
                <a:spcPts val="281"/>
              </a:spcBef>
              <a:defRPr/>
            </a:pPr>
            <a:endParaRPr lang="en-US" sz="2000" dirty="0">
              <a:solidFill>
                <a:srgbClr val="16425D"/>
              </a:solidFill>
              <a:latin typeface="+mj-lt"/>
            </a:endParaRPr>
          </a:p>
          <a:p>
            <a:pPr defTabSz="257175">
              <a:lnSpc>
                <a:spcPct val="100000"/>
              </a:lnSpc>
              <a:spcBef>
                <a:spcPts val="281"/>
              </a:spcBef>
              <a:defRPr/>
            </a:pPr>
            <a:r>
              <a:rPr lang="en-US" sz="2000" dirty="0">
                <a:solidFill>
                  <a:srgbClr val="16425D"/>
                </a:solidFill>
                <a:latin typeface="+mj-lt"/>
              </a:rPr>
              <a:t>- Carl Jung</a:t>
            </a:r>
          </a:p>
        </p:txBody>
      </p:sp>
      <p:pic>
        <p:nvPicPr>
          <p:cNvPr id="1026" name="Picture 2" descr="Image result for carl j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387" y="938212"/>
            <a:ext cx="3267075"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3626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0C81E-8186-5240-BA0D-C6EDB9A6186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53516" y="1372509"/>
            <a:ext cx="3236969" cy="2774545"/>
          </a:xfrm>
          <a:prstGeom prst="rect">
            <a:avLst/>
          </a:prstGeom>
        </p:spPr>
      </p:pic>
      <p:sp>
        <p:nvSpPr>
          <p:cNvPr id="5" name="TextBox 4">
            <a:extLst>
              <a:ext uri="{FF2B5EF4-FFF2-40B4-BE49-F238E27FC236}">
                <a16:creationId xmlns:a16="http://schemas.microsoft.com/office/drawing/2014/main" id="{5F96EF07-5ABA-8B4B-A459-BD7A38EE47F7}"/>
              </a:ext>
            </a:extLst>
          </p:cNvPr>
          <p:cNvSpPr txBox="1"/>
          <p:nvPr/>
        </p:nvSpPr>
        <p:spPr>
          <a:xfrm>
            <a:off x="1416908" y="1508044"/>
            <a:ext cx="6704742" cy="1554272"/>
          </a:xfrm>
          <a:prstGeom prst="rect">
            <a:avLst/>
          </a:prstGeom>
          <a:noFill/>
        </p:spPr>
        <p:txBody>
          <a:bodyPr wrap="square" rtlCol="0" anchor="ctr" anchorCtr="0">
            <a:spAutoFit/>
          </a:bodyPr>
          <a:lstStyle/>
          <a:p>
            <a:pPr algn="ctr"/>
            <a:r>
              <a:rPr lang="en-US" sz="3500" spc="375" dirty="0">
                <a:solidFill>
                  <a:srgbClr val="16425D"/>
                </a:solidFill>
                <a:latin typeface="+mj-lt"/>
                <a:ea typeface="Montserrat" charset="0"/>
                <a:cs typeface="Montserrat" charset="0"/>
              </a:rPr>
              <a:t>Question: </a:t>
            </a:r>
          </a:p>
          <a:p>
            <a:pPr algn="ctr"/>
            <a:r>
              <a:rPr lang="en-US" sz="3000" spc="375" dirty="0">
                <a:solidFill>
                  <a:srgbClr val="16425D"/>
                </a:solidFill>
                <a:latin typeface="+mj-lt"/>
                <a:ea typeface="Montserrat" charset="0"/>
                <a:cs typeface="Montserrat" charset="0"/>
              </a:rPr>
              <a:t>At what age did you start to form stereotypes about people?</a:t>
            </a:r>
          </a:p>
        </p:txBody>
      </p:sp>
      <p:sp>
        <p:nvSpPr>
          <p:cNvPr id="7" name="TextBox 6">
            <a:extLst>
              <a:ext uri="{FF2B5EF4-FFF2-40B4-BE49-F238E27FC236}">
                <a16:creationId xmlns:a16="http://schemas.microsoft.com/office/drawing/2014/main" id="{5A4925BF-2C57-1846-BA95-33A213256EA7}"/>
              </a:ext>
            </a:extLst>
          </p:cNvPr>
          <p:cNvSpPr txBox="1"/>
          <p:nvPr/>
        </p:nvSpPr>
        <p:spPr>
          <a:xfrm>
            <a:off x="642938" y="4777938"/>
            <a:ext cx="2348720" cy="184666"/>
          </a:xfrm>
          <a:prstGeom prst="rect">
            <a:avLst/>
          </a:prstGeom>
          <a:noFill/>
        </p:spPr>
        <p:txBody>
          <a:bodyPr wrap="none" rtlCol="0" anchor="ctr" anchorCtr="0">
            <a:spAutoFit/>
          </a:bodyPr>
          <a:lstStyle/>
          <a:p>
            <a:r>
              <a:rPr lang="en-US" sz="600" spc="225" dirty="0">
                <a:solidFill>
                  <a:schemeClr val="tx2"/>
                </a:solidFill>
                <a:latin typeface="Century Gothic" panose="020B0502020202020204" pitchFamily="34" charset="0"/>
                <a:ea typeface="Montserrat" charset="0"/>
                <a:cs typeface="Montserrat" charset="0"/>
              </a:rPr>
              <a:t>©2019 Latino Leadership Institute</a:t>
            </a:r>
          </a:p>
        </p:txBody>
      </p:sp>
    </p:spTree>
    <p:extLst>
      <p:ext uri="{BB962C8B-B14F-4D97-AF65-F5344CB8AC3E}">
        <p14:creationId xmlns:p14="http://schemas.microsoft.com/office/powerpoint/2010/main" val="153683705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D9BD-2BE8-0E40-BE9D-19531FBBE87F}"/>
              </a:ext>
            </a:extLst>
          </p:cNvPr>
          <p:cNvSpPr>
            <a:spLocks noGrp="1"/>
          </p:cNvSpPr>
          <p:nvPr>
            <p:ph type="title"/>
          </p:nvPr>
        </p:nvSpPr>
        <p:spPr/>
        <p:txBody>
          <a:bodyPr/>
          <a:lstStyle/>
          <a:p>
            <a:r>
              <a:rPr lang="en-US" dirty="0"/>
              <a:t>Roots of Bias</a:t>
            </a:r>
          </a:p>
        </p:txBody>
      </p:sp>
      <p:sp>
        <p:nvSpPr>
          <p:cNvPr id="4" name="Content Placeholder 3">
            <a:extLst>
              <a:ext uri="{FF2B5EF4-FFF2-40B4-BE49-F238E27FC236}">
                <a16:creationId xmlns:a16="http://schemas.microsoft.com/office/drawing/2014/main" id="{10A8B31D-5F27-1146-90C9-DCEEA507ADB6}"/>
              </a:ext>
            </a:extLst>
          </p:cNvPr>
          <p:cNvSpPr>
            <a:spLocks noGrp="1"/>
          </p:cNvSpPr>
          <p:nvPr>
            <p:ph idx="1"/>
          </p:nvPr>
        </p:nvSpPr>
        <p:spPr>
          <a:xfrm>
            <a:off x="642937" y="1165044"/>
            <a:ext cx="1912508" cy="3467142"/>
          </a:xfrm>
        </p:spPr>
        <p:txBody>
          <a:bodyPr vert="horz" lIns="68562" tIns="34281" rIns="68562" bIns="34281" rtlCol="0" anchor="t">
            <a:normAutofit/>
          </a:bodyPr>
          <a:lstStyle/>
          <a:p>
            <a:r>
              <a:rPr lang="en-US" sz="1600" dirty="0">
                <a:latin typeface="+mj-lt"/>
                <a:cs typeface="Calibri"/>
              </a:rPr>
              <a:t>Children start to apply stereotypes at a very young age</a:t>
            </a:r>
          </a:p>
          <a:p>
            <a:endParaRPr lang="en-US" sz="1600" dirty="0">
              <a:latin typeface="+mj-lt"/>
              <a:cs typeface="Calibri"/>
            </a:endParaRPr>
          </a:p>
          <a:p>
            <a:r>
              <a:rPr lang="en-US" sz="1600" dirty="0">
                <a:latin typeface="+mj-lt"/>
                <a:cs typeface="Calibri"/>
              </a:rPr>
              <a:t>Between the ages of 3 and 5, children begin to categorize people by race and express bias based on race</a:t>
            </a:r>
          </a:p>
        </p:txBody>
      </p:sp>
      <p:pic>
        <p:nvPicPr>
          <p:cNvPr id="3" name="Picture 4" descr="A picture containing person, indoor&#10;&#10;Description automatically generated">
            <a:extLst>
              <a:ext uri="{FF2B5EF4-FFF2-40B4-BE49-F238E27FC236}">
                <a16:creationId xmlns:a16="http://schemas.microsoft.com/office/drawing/2014/main" id="{19865B17-D7A1-499B-B503-4FB28962CFB1}"/>
              </a:ext>
            </a:extLst>
          </p:cNvPr>
          <p:cNvPicPr>
            <a:picLocks noChangeAspect="1"/>
          </p:cNvPicPr>
          <p:nvPr/>
        </p:nvPicPr>
        <p:blipFill>
          <a:blip r:embed="rId2"/>
          <a:stretch>
            <a:fillRect/>
          </a:stretch>
        </p:blipFill>
        <p:spPr>
          <a:xfrm>
            <a:off x="2913486" y="810545"/>
            <a:ext cx="5985012" cy="3234125"/>
          </a:xfrm>
          <a:prstGeom prst="rect">
            <a:avLst/>
          </a:prstGeom>
        </p:spPr>
      </p:pic>
      <p:sp>
        <p:nvSpPr>
          <p:cNvPr id="6" name="Content Placeholder 3">
            <a:extLst>
              <a:ext uri="{FF2B5EF4-FFF2-40B4-BE49-F238E27FC236}">
                <a16:creationId xmlns:a16="http://schemas.microsoft.com/office/drawing/2014/main" id="{37595C20-192F-4684-A5B2-635B2A2C79F6}"/>
              </a:ext>
            </a:extLst>
          </p:cNvPr>
          <p:cNvSpPr txBox="1">
            <a:spLocks/>
          </p:cNvSpPr>
          <p:nvPr/>
        </p:nvSpPr>
        <p:spPr>
          <a:xfrm>
            <a:off x="284896" y="4452431"/>
            <a:ext cx="3615767" cy="1896544"/>
          </a:xfrm>
          <a:prstGeom prst="rect">
            <a:avLst/>
          </a:prstGeom>
        </p:spPr>
        <p:txBody>
          <a:bodyPr vert="horz" lIns="68562" tIns="34281" rIns="68562" bIns="3428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i="1" dirty="0">
                <a:solidFill>
                  <a:schemeClr val="bg1">
                    <a:lumMod val="50000"/>
                  </a:schemeClr>
                </a:solidFill>
                <a:latin typeface="Calibri"/>
                <a:cs typeface="Calibri"/>
              </a:rPr>
              <a:t>Source: Winkler, E.N. (2009) Children Are Not Colorblind: How Young Children Learn Race. High Reach Learning</a:t>
            </a:r>
            <a:endParaRPr lang="en-US" sz="600" i="1" dirty="0">
              <a:solidFill>
                <a:schemeClr val="bg1">
                  <a:lumMod val="50000"/>
                </a:schemeClr>
              </a:solidFill>
              <a:latin typeface="Calibri"/>
              <a:ea typeface="+mn-lt"/>
              <a:cs typeface="Calibri"/>
            </a:endParaRPr>
          </a:p>
        </p:txBody>
      </p:sp>
      <p:sp>
        <p:nvSpPr>
          <p:cNvPr id="7" name="TextBox 6">
            <a:extLst>
              <a:ext uri="{FF2B5EF4-FFF2-40B4-BE49-F238E27FC236}">
                <a16:creationId xmlns:a16="http://schemas.microsoft.com/office/drawing/2014/main" id="{B84617FD-42A6-4A5E-8161-8C9D7E28B15E}"/>
              </a:ext>
            </a:extLst>
          </p:cNvPr>
          <p:cNvSpPr txBox="1"/>
          <p:nvPr/>
        </p:nvSpPr>
        <p:spPr>
          <a:xfrm>
            <a:off x="284896" y="4847689"/>
            <a:ext cx="1417376" cy="184666"/>
          </a:xfrm>
          <a:prstGeom prst="rect">
            <a:avLst/>
          </a:prstGeom>
          <a:noFill/>
        </p:spPr>
        <p:txBody>
          <a:bodyPr wrap="none" rtlCol="0" anchor="ctr" anchorCtr="0">
            <a:spAutoFit/>
          </a:bodyPr>
          <a:lstStyle/>
          <a:p>
            <a:pPr defTabSz="1370983">
              <a:defRPr/>
            </a:pPr>
            <a:r>
              <a:rPr lang="en-US" sz="600" dirty="0">
                <a:solidFill>
                  <a:srgbClr val="000000"/>
                </a:solidFill>
                <a:latin typeface="Century Gothic" panose="020B0502020202020204" pitchFamily="34" charset="0"/>
                <a:ea typeface="Montserrat" charset="0"/>
                <a:cs typeface="Montserrat" charset="0"/>
              </a:rPr>
              <a:t>© 2021 Latino Leadership Institute</a:t>
            </a:r>
          </a:p>
        </p:txBody>
      </p:sp>
    </p:spTree>
    <p:extLst>
      <p:ext uri="{BB962C8B-B14F-4D97-AF65-F5344CB8AC3E}">
        <p14:creationId xmlns:p14="http://schemas.microsoft.com/office/powerpoint/2010/main" val="4189866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
          <p:cNvSpPr txBox="1"/>
          <p:nvPr/>
        </p:nvSpPr>
        <p:spPr>
          <a:xfrm>
            <a:off x="8676672" y="4789495"/>
            <a:ext cx="222657" cy="161552"/>
          </a:xfrm>
          <a:prstGeom prst="rect">
            <a:avLst/>
          </a:prstGeom>
          <a:noFill/>
          <a:ln>
            <a:noFill/>
          </a:ln>
        </p:spPr>
        <p:txBody>
          <a:bodyPr spcFirstLastPara="1" wrap="square" lIns="68569" tIns="34275" rIns="68569" bIns="34275" anchor="ctr" anchorCtr="0">
            <a:spAutoFit/>
          </a:bodyPr>
          <a:lstStyle/>
          <a:p>
            <a:pPr defTabSz="685800">
              <a:buClr>
                <a:srgbClr val="000000"/>
              </a:buClr>
              <a:defRPr/>
            </a:pPr>
            <a:r>
              <a:rPr lang="en-US" sz="600" kern="0" dirty="0">
                <a:solidFill>
                  <a:srgbClr val="15717C"/>
                </a:solidFill>
                <a:latin typeface="Century Gothic"/>
                <a:ea typeface="Century Gothic"/>
                <a:cs typeface="Century Gothic"/>
                <a:sym typeface="Century Gothic"/>
              </a:rPr>
              <a:t>#</a:t>
            </a:r>
            <a:endParaRPr sz="1050" kern="0" dirty="0">
              <a:solidFill>
                <a:srgbClr val="000000"/>
              </a:solidFill>
              <a:latin typeface="Arial"/>
              <a:cs typeface="Arial"/>
              <a:sym typeface="Arial"/>
            </a:endParaRPr>
          </a:p>
        </p:txBody>
      </p:sp>
      <p:sp>
        <p:nvSpPr>
          <p:cNvPr id="265" name="Google Shape;265;p5"/>
          <p:cNvSpPr txBox="1">
            <a:spLocks noGrp="1"/>
          </p:cNvSpPr>
          <p:nvPr>
            <p:ph type="title"/>
          </p:nvPr>
        </p:nvSpPr>
        <p:spPr>
          <a:xfrm>
            <a:off x="469900" y="39044"/>
            <a:ext cx="5397500" cy="994172"/>
          </a:xfrm>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lt1"/>
              </a:buClr>
              <a:buSzPts val="4000"/>
            </a:pPr>
            <a:r>
              <a:rPr lang="en-US" dirty="0"/>
              <a:t>Triune Brain Theory</a:t>
            </a:r>
            <a:endParaRPr dirty="0"/>
          </a:p>
        </p:txBody>
      </p:sp>
      <p:sp>
        <p:nvSpPr>
          <p:cNvPr id="266" name="Google Shape;266;p5"/>
          <p:cNvSpPr txBox="1">
            <a:spLocks noGrp="1"/>
          </p:cNvSpPr>
          <p:nvPr>
            <p:ph type="dt" idx="10"/>
          </p:nvPr>
        </p:nvSpPr>
        <p:spPr>
          <a:xfrm>
            <a:off x="238105" y="6340475"/>
            <a:ext cx="2743200"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457200" rtl="0" eaLnBrk="1" latinLnBrk="0" hangingPunct="1">
              <a:spcBef>
                <a:spcPts val="0"/>
              </a:spcBef>
              <a:spcAft>
                <a:spcPts val="0"/>
              </a:spcAft>
              <a:buSzPts val="1400"/>
              <a:buNone/>
              <a:defRPr sz="1200" b="0" i="0" u="none" strike="noStrike" kern="1200" cap="none">
                <a:solidFill>
                  <a:srgbClr val="8A8A8B"/>
                </a:solidFill>
                <a:latin typeface="Century Gothic"/>
                <a:ea typeface="Century Gothic"/>
                <a:cs typeface="Century Gothic"/>
                <a:sym typeface="Century Gothic"/>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pPr defTabSz="685800">
              <a:buClr>
                <a:srgbClr val="000000"/>
              </a:buClr>
              <a:buSzPts val="1400"/>
              <a:defRPr/>
            </a:pPr>
            <a:endParaRPr sz="900" kern="0" dirty="0">
              <a:solidFill>
                <a:srgbClr val="8A8A8B"/>
              </a:solidFill>
              <a:latin typeface="Century Gothic"/>
              <a:sym typeface="Century Gothic"/>
            </a:endParaRPr>
          </a:p>
        </p:txBody>
      </p:sp>
      <p:pic>
        <p:nvPicPr>
          <p:cNvPr id="267" name="Google Shape;267;p5"/>
          <p:cNvPicPr preferRelativeResize="0"/>
          <p:nvPr/>
        </p:nvPicPr>
        <p:blipFill rotWithShape="1">
          <a:blip r:embed="rId3">
            <a:alphaModFix/>
          </a:blip>
          <a:srcRect l="78073"/>
          <a:stretch/>
        </p:blipFill>
        <p:spPr>
          <a:xfrm>
            <a:off x="6720840" y="1453294"/>
            <a:ext cx="1653138" cy="3156127"/>
          </a:xfrm>
          <a:prstGeom prst="rect">
            <a:avLst/>
          </a:prstGeom>
          <a:noFill/>
          <a:ln>
            <a:noFill/>
          </a:ln>
        </p:spPr>
      </p:pic>
      <p:sp>
        <p:nvSpPr>
          <p:cNvPr id="268" name="Google Shape;268;p5"/>
          <p:cNvSpPr/>
          <p:nvPr/>
        </p:nvSpPr>
        <p:spPr>
          <a:xfrm>
            <a:off x="104915" y="2602732"/>
            <a:ext cx="1991459" cy="857249"/>
          </a:xfrm>
          <a:prstGeom prst="rect">
            <a:avLst/>
          </a:prstGeom>
          <a:noFill/>
          <a:ln>
            <a:noFill/>
          </a:ln>
        </p:spPr>
        <p:txBody>
          <a:bodyPr spcFirstLastPara="1" wrap="square" lIns="68569" tIns="34275" rIns="68569" bIns="34275" anchor="ctr" anchorCtr="0">
            <a:noAutofit/>
          </a:bodyPr>
          <a:lstStyle/>
          <a:p>
            <a:pPr algn="ctr" defTabSz="685800">
              <a:buClr>
                <a:srgbClr val="000000"/>
              </a:buClr>
              <a:defRPr/>
            </a:pPr>
            <a:r>
              <a:rPr lang="en-US" sz="1650" b="1" kern="0" dirty="0">
                <a:solidFill>
                  <a:srgbClr val="00384F"/>
                </a:solidFill>
                <a:latin typeface="Century Gothic"/>
                <a:ea typeface="Century Gothic"/>
                <a:cs typeface="Century Gothic"/>
                <a:sym typeface="Century Gothic"/>
              </a:rPr>
              <a:t>MAMMALIAN</a:t>
            </a:r>
            <a:endParaRPr sz="1050" kern="0" dirty="0">
              <a:solidFill>
                <a:srgbClr val="000000"/>
              </a:solidFill>
              <a:latin typeface="Arial"/>
              <a:cs typeface="Arial"/>
              <a:sym typeface="Arial"/>
            </a:endParaRPr>
          </a:p>
        </p:txBody>
      </p:sp>
      <p:sp>
        <p:nvSpPr>
          <p:cNvPr id="269" name="Google Shape;269;p5"/>
          <p:cNvSpPr/>
          <p:nvPr/>
        </p:nvSpPr>
        <p:spPr>
          <a:xfrm>
            <a:off x="772849" y="3798483"/>
            <a:ext cx="1358693" cy="857249"/>
          </a:xfrm>
          <a:prstGeom prst="rect">
            <a:avLst/>
          </a:prstGeom>
          <a:noFill/>
          <a:ln>
            <a:noFill/>
          </a:ln>
        </p:spPr>
        <p:txBody>
          <a:bodyPr spcFirstLastPara="1" wrap="square" lIns="68569" tIns="34275" rIns="68569" bIns="34275" anchor="ctr" anchorCtr="0">
            <a:noAutofit/>
          </a:bodyPr>
          <a:lstStyle/>
          <a:p>
            <a:pPr defTabSz="685800">
              <a:buClr>
                <a:srgbClr val="000000"/>
              </a:buClr>
              <a:defRPr/>
            </a:pPr>
            <a:r>
              <a:rPr lang="en-US" sz="1650" b="1" kern="0" dirty="0">
                <a:solidFill>
                  <a:srgbClr val="16717C"/>
                </a:solidFill>
                <a:latin typeface="Century Gothic"/>
                <a:ea typeface="Century Gothic"/>
                <a:cs typeface="Century Gothic"/>
                <a:sym typeface="Century Gothic"/>
              </a:rPr>
              <a:t>REPTILIAN</a:t>
            </a:r>
            <a:endParaRPr sz="1050" kern="0" dirty="0">
              <a:solidFill>
                <a:srgbClr val="000000"/>
              </a:solidFill>
              <a:latin typeface="Arial"/>
              <a:cs typeface="Arial"/>
              <a:sym typeface="Arial"/>
            </a:endParaRPr>
          </a:p>
        </p:txBody>
      </p:sp>
      <p:cxnSp>
        <p:nvCxnSpPr>
          <p:cNvPr id="270" name="Google Shape;270;p5"/>
          <p:cNvCxnSpPr/>
          <p:nvPr/>
        </p:nvCxnSpPr>
        <p:spPr>
          <a:xfrm rot="10800000" flipH="1">
            <a:off x="1957727" y="3980171"/>
            <a:ext cx="1978425" cy="275175"/>
          </a:xfrm>
          <a:prstGeom prst="bentConnector3">
            <a:avLst>
              <a:gd name="adj1" fmla="val 50000"/>
            </a:avLst>
          </a:prstGeom>
          <a:noFill/>
          <a:ln w="19050" cap="flat" cmpd="sng">
            <a:solidFill>
              <a:srgbClr val="16717C"/>
            </a:solidFill>
            <a:prstDash val="dash"/>
            <a:miter lim="800000"/>
            <a:headEnd type="none" w="sm" len="sm"/>
            <a:tailEnd type="none" w="sm" len="sm"/>
          </a:ln>
        </p:spPr>
      </p:cxnSp>
      <p:cxnSp>
        <p:nvCxnSpPr>
          <p:cNvPr id="271" name="Google Shape;271;p5"/>
          <p:cNvCxnSpPr/>
          <p:nvPr/>
        </p:nvCxnSpPr>
        <p:spPr>
          <a:xfrm rot="10800000">
            <a:off x="3936320" y="3980126"/>
            <a:ext cx="2700225" cy="264825"/>
          </a:xfrm>
          <a:prstGeom prst="bentConnector3">
            <a:avLst>
              <a:gd name="adj1" fmla="val 39949"/>
            </a:avLst>
          </a:prstGeom>
          <a:noFill/>
          <a:ln w="19050" cap="flat" cmpd="sng">
            <a:solidFill>
              <a:srgbClr val="16717C"/>
            </a:solidFill>
            <a:prstDash val="dash"/>
            <a:miter lim="800000"/>
            <a:headEnd type="none" w="sm" len="sm"/>
            <a:tailEnd type="none" w="sm" len="sm"/>
          </a:ln>
        </p:spPr>
      </p:cxnSp>
      <p:cxnSp>
        <p:nvCxnSpPr>
          <p:cNvPr id="272" name="Google Shape;272;p5"/>
          <p:cNvCxnSpPr/>
          <p:nvPr/>
        </p:nvCxnSpPr>
        <p:spPr>
          <a:xfrm rot="10800000" flipH="1">
            <a:off x="1957727" y="2486144"/>
            <a:ext cx="1464075" cy="529650"/>
          </a:xfrm>
          <a:prstGeom prst="bentConnector3">
            <a:avLst>
              <a:gd name="adj1" fmla="val 32046"/>
            </a:avLst>
          </a:prstGeom>
          <a:noFill/>
          <a:ln w="19050" cap="flat" cmpd="sng">
            <a:solidFill>
              <a:srgbClr val="00384F"/>
            </a:solidFill>
            <a:prstDash val="dash"/>
            <a:miter lim="800000"/>
            <a:headEnd type="none" w="sm" len="sm"/>
            <a:tailEnd type="none" w="sm" len="sm"/>
          </a:ln>
        </p:spPr>
      </p:cxnSp>
      <p:cxnSp>
        <p:nvCxnSpPr>
          <p:cNvPr id="273" name="Google Shape;273;p5"/>
          <p:cNvCxnSpPr/>
          <p:nvPr/>
        </p:nvCxnSpPr>
        <p:spPr>
          <a:xfrm rot="10800000">
            <a:off x="4697766" y="2746496"/>
            <a:ext cx="1870200" cy="286875"/>
          </a:xfrm>
          <a:prstGeom prst="bentConnector3">
            <a:avLst>
              <a:gd name="adj1" fmla="val 81782"/>
            </a:avLst>
          </a:prstGeom>
          <a:noFill/>
          <a:ln w="19050" cap="flat" cmpd="sng">
            <a:solidFill>
              <a:srgbClr val="00384F"/>
            </a:solidFill>
            <a:prstDash val="dash"/>
            <a:miter lim="800000"/>
            <a:headEnd type="none" w="sm" len="sm"/>
            <a:tailEnd type="none" w="sm" len="sm"/>
          </a:ln>
        </p:spPr>
      </p:cxnSp>
      <p:cxnSp>
        <p:nvCxnSpPr>
          <p:cNvPr id="274" name="Google Shape;274;p5"/>
          <p:cNvCxnSpPr/>
          <p:nvPr/>
        </p:nvCxnSpPr>
        <p:spPr>
          <a:xfrm rot="10800000">
            <a:off x="4766345" y="1497993"/>
            <a:ext cx="1870200" cy="286875"/>
          </a:xfrm>
          <a:prstGeom prst="bentConnector3">
            <a:avLst>
              <a:gd name="adj1" fmla="val 81782"/>
            </a:avLst>
          </a:prstGeom>
          <a:noFill/>
          <a:ln w="19050" cap="flat" cmpd="sng">
            <a:solidFill>
              <a:srgbClr val="8B2233"/>
            </a:solidFill>
            <a:prstDash val="dash"/>
            <a:miter lim="800000"/>
            <a:headEnd type="none" w="sm" len="sm"/>
            <a:tailEnd type="none" w="sm" len="sm"/>
          </a:ln>
        </p:spPr>
      </p:cxnSp>
      <p:cxnSp>
        <p:nvCxnSpPr>
          <p:cNvPr id="275" name="Google Shape;275;p5"/>
          <p:cNvCxnSpPr/>
          <p:nvPr/>
        </p:nvCxnSpPr>
        <p:spPr>
          <a:xfrm rot="10800000">
            <a:off x="1957649" y="1779996"/>
            <a:ext cx="2828925" cy="2925"/>
          </a:xfrm>
          <a:prstGeom prst="bentConnector3">
            <a:avLst>
              <a:gd name="adj1" fmla="val 49999"/>
            </a:avLst>
          </a:prstGeom>
          <a:noFill/>
          <a:ln w="19050" cap="flat" cmpd="sng">
            <a:solidFill>
              <a:srgbClr val="8B2233"/>
            </a:solidFill>
            <a:prstDash val="dash"/>
            <a:miter lim="800000"/>
            <a:headEnd type="none" w="sm" len="sm"/>
            <a:tailEnd type="none" w="sm" len="sm"/>
          </a:ln>
        </p:spPr>
      </p:cxnSp>
      <p:sp>
        <p:nvSpPr>
          <p:cNvPr id="276" name="Google Shape;276;p5"/>
          <p:cNvSpPr/>
          <p:nvPr/>
        </p:nvSpPr>
        <p:spPr>
          <a:xfrm>
            <a:off x="182271" y="1337459"/>
            <a:ext cx="1692249" cy="857249"/>
          </a:xfrm>
          <a:prstGeom prst="rect">
            <a:avLst/>
          </a:prstGeom>
          <a:noFill/>
          <a:ln>
            <a:noFill/>
          </a:ln>
        </p:spPr>
        <p:txBody>
          <a:bodyPr spcFirstLastPara="1" wrap="square" lIns="68569" tIns="34275" rIns="68569" bIns="34275" anchor="ctr" anchorCtr="0">
            <a:noAutofit/>
          </a:bodyPr>
          <a:lstStyle/>
          <a:p>
            <a:pPr algn="r" defTabSz="685800">
              <a:buClr>
                <a:srgbClr val="000000"/>
              </a:buClr>
              <a:defRPr/>
            </a:pPr>
            <a:r>
              <a:rPr lang="en-US" sz="1650" b="1" kern="0" dirty="0">
                <a:solidFill>
                  <a:srgbClr val="8B2233"/>
                </a:solidFill>
                <a:latin typeface="Century Gothic"/>
                <a:ea typeface="Century Gothic"/>
                <a:cs typeface="Century Gothic"/>
                <a:sym typeface="Century Gothic"/>
              </a:rPr>
              <a:t>PRIMATE</a:t>
            </a:r>
            <a:endParaRPr sz="1050" kern="0" dirty="0">
              <a:solidFill>
                <a:srgbClr val="000000"/>
              </a:solidFill>
              <a:latin typeface="Arial"/>
              <a:cs typeface="Arial"/>
              <a:sym typeface="Arial"/>
            </a:endParaRPr>
          </a:p>
        </p:txBody>
      </p:sp>
      <p:pic>
        <p:nvPicPr>
          <p:cNvPr id="277" name="Google Shape;277;p5"/>
          <p:cNvPicPr preferRelativeResize="0"/>
          <p:nvPr/>
        </p:nvPicPr>
        <p:blipFill rotWithShape="1">
          <a:blip r:embed="rId4">
            <a:alphaModFix/>
          </a:blip>
          <a:srcRect/>
          <a:stretch/>
        </p:blipFill>
        <p:spPr>
          <a:xfrm>
            <a:off x="3010580" y="1389683"/>
            <a:ext cx="3086100" cy="27660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0C81E-8186-5240-BA0D-C6EDB9A6186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53516" y="1372509"/>
            <a:ext cx="3236969" cy="2774545"/>
          </a:xfrm>
          <a:prstGeom prst="rect">
            <a:avLst/>
          </a:prstGeom>
        </p:spPr>
      </p:pic>
      <p:sp>
        <p:nvSpPr>
          <p:cNvPr id="5" name="TextBox 4">
            <a:extLst>
              <a:ext uri="{FF2B5EF4-FFF2-40B4-BE49-F238E27FC236}">
                <a16:creationId xmlns:a16="http://schemas.microsoft.com/office/drawing/2014/main" id="{5F96EF07-5ABA-8B4B-A459-BD7A38EE47F7}"/>
              </a:ext>
            </a:extLst>
          </p:cNvPr>
          <p:cNvSpPr txBox="1"/>
          <p:nvPr/>
        </p:nvSpPr>
        <p:spPr>
          <a:xfrm>
            <a:off x="1416908" y="1563782"/>
            <a:ext cx="6704742" cy="2015936"/>
          </a:xfrm>
          <a:prstGeom prst="rect">
            <a:avLst/>
          </a:prstGeom>
          <a:noFill/>
        </p:spPr>
        <p:txBody>
          <a:bodyPr wrap="square" rtlCol="0" anchor="ctr" anchorCtr="0">
            <a:spAutoFit/>
          </a:bodyPr>
          <a:lstStyle/>
          <a:p>
            <a:pPr algn="ctr"/>
            <a:r>
              <a:rPr lang="en-US" sz="3500" spc="375" dirty="0">
                <a:solidFill>
                  <a:srgbClr val="16425D"/>
                </a:solidFill>
                <a:latin typeface="+mj-lt"/>
                <a:ea typeface="Montserrat" charset="0"/>
                <a:cs typeface="Montserrat" charset="0"/>
              </a:rPr>
              <a:t>Question: </a:t>
            </a:r>
          </a:p>
          <a:p>
            <a:pPr algn="ctr"/>
            <a:r>
              <a:rPr lang="en-US" sz="3000" spc="375" dirty="0">
                <a:solidFill>
                  <a:srgbClr val="16425D"/>
                </a:solidFill>
                <a:latin typeface="+mj-lt"/>
                <a:ea typeface="Montserrat" charset="0"/>
                <a:cs typeface="Montserrat" charset="0"/>
              </a:rPr>
              <a:t>What percentage of your decisions are based on emotion?</a:t>
            </a:r>
          </a:p>
        </p:txBody>
      </p:sp>
      <p:sp>
        <p:nvSpPr>
          <p:cNvPr id="7" name="TextBox 6">
            <a:extLst>
              <a:ext uri="{FF2B5EF4-FFF2-40B4-BE49-F238E27FC236}">
                <a16:creationId xmlns:a16="http://schemas.microsoft.com/office/drawing/2014/main" id="{5A4925BF-2C57-1846-BA95-33A213256EA7}"/>
              </a:ext>
            </a:extLst>
          </p:cNvPr>
          <p:cNvSpPr txBox="1"/>
          <p:nvPr/>
        </p:nvSpPr>
        <p:spPr>
          <a:xfrm>
            <a:off x="642938" y="4777938"/>
            <a:ext cx="2348720" cy="184666"/>
          </a:xfrm>
          <a:prstGeom prst="rect">
            <a:avLst/>
          </a:prstGeom>
          <a:noFill/>
        </p:spPr>
        <p:txBody>
          <a:bodyPr wrap="none" rtlCol="0" anchor="ctr" anchorCtr="0">
            <a:spAutoFit/>
          </a:bodyPr>
          <a:lstStyle/>
          <a:p>
            <a:r>
              <a:rPr lang="en-US" sz="600" spc="225" dirty="0">
                <a:solidFill>
                  <a:schemeClr val="tx2"/>
                </a:solidFill>
                <a:latin typeface="Century Gothic" panose="020B0502020202020204" pitchFamily="34" charset="0"/>
                <a:ea typeface="Montserrat" charset="0"/>
                <a:cs typeface="Montserrat" charset="0"/>
              </a:rPr>
              <a:t>©2019 Latino Leadership Institute</a:t>
            </a:r>
          </a:p>
        </p:txBody>
      </p:sp>
    </p:spTree>
    <p:extLst>
      <p:ext uri="{BB962C8B-B14F-4D97-AF65-F5344CB8AC3E}">
        <p14:creationId xmlns:p14="http://schemas.microsoft.com/office/powerpoint/2010/main" val="46302872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C3D315E-4527-4A6C-A748-3ED9B6105ABC}"/>
              </a:ext>
            </a:extLst>
          </p:cNvPr>
          <p:cNvSpPr>
            <a:spLocks noGrp="1"/>
          </p:cNvSpPr>
          <p:nvPr>
            <p:ph type="title"/>
          </p:nvPr>
        </p:nvSpPr>
        <p:spPr>
          <a:xfrm>
            <a:off x="457200" y="205979"/>
            <a:ext cx="8229600" cy="492522"/>
          </a:xfrm>
        </p:spPr>
        <p:txBody>
          <a:bodyPr/>
          <a:lstStyle/>
          <a:p>
            <a:r>
              <a:rPr lang="en-US" dirty="0"/>
              <a:t>Decisions and the Brain</a:t>
            </a:r>
          </a:p>
        </p:txBody>
      </p:sp>
      <p:pic>
        <p:nvPicPr>
          <p:cNvPr id="7" name="Content Placeholder 6">
            <a:extLst>
              <a:ext uri="{FF2B5EF4-FFF2-40B4-BE49-F238E27FC236}">
                <a16:creationId xmlns:a16="http://schemas.microsoft.com/office/drawing/2014/main" id="{F200AB4C-8C95-4428-9483-28EFE60CC6E2}"/>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10188"/>
          <a:stretch/>
        </p:blipFill>
        <p:spPr>
          <a:xfrm>
            <a:off x="1026996" y="1026922"/>
            <a:ext cx="6729399" cy="3293858"/>
          </a:xfrm>
          <a:prstGeom prst="rect">
            <a:avLst/>
          </a:prstGeom>
          <a:noFill/>
        </p:spPr>
      </p:pic>
      <p:sp>
        <p:nvSpPr>
          <p:cNvPr id="5" name="Footer Placeholder 4">
            <a:extLst>
              <a:ext uri="{FF2B5EF4-FFF2-40B4-BE49-F238E27FC236}">
                <a16:creationId xmlns:a16="http://schemas.microsoft.com/office/drawing/2014/main" id="{B8C1A831-5447-4DF8-81C2-7636DD92860D}"/>
              </a:ext>
            </a:extLst>
          </p:cNvPr>
          <p:cNvSpPr>
            <a:spLocks noGrp="1"/>
          </p:cNvSpPr>
          <p:nvPr>
            <p:ph type="ftr" sz="quarter" idx="11"/>
          </p:nvPr>
        </p:nvSpPr>
        <p:spPr>
          <a:xfrm>
            <a:off x="2266341" y="4861377"/>
            <a:ext cx="4614673" cy="273844"/>
          </a:xfrm>
        </p:spPr>
        <p:txBody>
          <a:bodyPr anchor="ctr">
            <a:normAutofit/>
          </a:bodyPr>
          <a:lstStyle/>
          <a:p>
            <a:pPr>
              <a:spcAft>
                <a:spcPts val="600"/>
              </a:spcAft>
            </a:pPr>
            <a:r>
              <a:rPr lang="en-US" dirty="0"/>
              <a:t>For internal use only. © 2020 Vistage Worldwide, Inc. All rights reserved  </a:t>
            </a:r>
          </a:p>
        </p:txBody>
      </p:sp>
      <p:sp>
        <p:nvSpPr>
          <p:cNvPr id="6" name="Slide Number Placeholder 5">
            <a:extLst>
              <a:ext uri="{FF2B5EF4-FFF2-40B4-BE49-F238E27FC236}">
                <a16:creationId xmlns:a16="http://schemas.microsoft.com/office/drawing/2014/main" id="{D4414BD4-C9BF-4DC7-842F-C89DD02BCE7C}"/>
              </a:ext>
            </a:extLst>
          </p:cNvPr>
          <p:cNvSpPr>
            <a:spLocks noGrp="1"/>
          </p:cNvSpPr>
          <p:nvPr>
            <p:ph type="sldNum" sz="quarter" idx="12"/>
          </p:nvPr>
        </p:nvSpPr>
        <p:spPr>
          <a:xfrm>
            <a:off x="457203" y="4861377"/>
            <a:ext cx="1016779" cy="273844"/>
          </a:xfrm>
        </p:spPr>
        <p:txBody>
          <a:bodyPr anchor="ctr">
            <a:normAutofit/>
          </a:bodyPr>
          <a:lstStyle/>
          <a:p>
            <a:pPr>
              <a:lnSpc>
                <a:spcPct val="90000"/>
              </a:lnSpc>
              <a:spcAft>
                <a:spcPts val="600"/>
              </a:spcAft>
            </a:pPr>
            <a:fld id="{B77415C0-C8BC-9043-92FA-89AB524E7731}" type="slidenum">
              <a:rPr lang="en-US" smtClean="0"/>
              <a:pPr>
                <a:lnSpc>
                  <a:spcPct val="90000"/>
                </a:lnSpc>
                <a:spcAft>
                  <a:spcPts val="600"/>
                </a:spcAft>
              </a:pPr>
              <a:t>16</a:t>
            </a:fld>
            <a:endParaRPr lang="en-US" dirty="0"/>
          </a:p>
        </p:txBody>
      </p:sp>
    </p:spTree>
    <p:extLst>
      <p:ext uri="{BB962C8B-B14F-4D97-AF65-F5344CB8AC3E}">
        <p14:creationId xmlns:p14="http://schemas.microsoft.com/office/powerpoint/2010/main" val="1767602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88A3159-4D59-4317-AD9A-01DAABAEBE8E}"/>
              </a:ext>
            </a:extLst>
          </p:cNvPr>
          <p:cNvSpPr>
            <a:spLocks noGrp="1"/>
          </p:cNvSpPr>
          <p:nvPr>
            <p:ph type="title"/>
          </p:nvPr>
        </p:nvSpPr>
        <p:spPr>
          <a:xfrm>
            <a:off x="457200" y="205979"/>
            <a:ext cx="8229600" cy="492522"/>
          </a:xfrm>
        </p:spPr>
        <p:txBody>
          <a:bodyPr/>
          <a:lstStyle/>
          <a:p>
            <a:r>
              <a:rPr lang="en-US" dirty="0"/>
              <a:t>Alarm System</a:t>
            </a:r>
          </a:p>
        </p:txBody>
      </p:sp>
      <p:sp>
        <p:nvSpPr>
          <p:cNvPr id="6" name="Slide Number Placeholder 5">
            <a:extLst>
              <a:ext uri="{FF2B5EF4-FFF2-40B4-BE49-F238E27FC236}">
                <a16:creationId xmlns:a16="http://schemas.microsoft.com/office/drawing/2014/main" id="{48FFCC37-9379-4626-A084-3A8EDA76C02B}"/>
              </a:ext>
            </a:extLst>
          </p:cNvPr>
          <p:cNvSpPr>
            <a:spLocks noGrp="1"/>
          </p:cNvSpPr>
          <p:nvPr>
            <p:ph type="sldNum" sz="quarter" idx="12"/>
          </p:nvPr>
        </p:nvSpPr>
        <p:spPr>
          <a:xfrm>
            <a:off x="457203" y="4861377"/>
            <a:ext cx="1016779" cy="273844"/>
          </a:xfrm>
        </p:spPr>
        <p:txBody>
          <a:bodyPr anchor="ctr">
            <a:normAutofit/>
          </a:bodyPr>
          <a:lstStyle/>
          <a:p>
            <a:pPr>
              <a:spcAft>
                <a:spcPts val="600"/>
              </a:spcAft>
            </a:pPr>
            <a:fld id="{B77415C0-C8BC-9043-92FA-89AB524E7731}" type="slidenum">
              <a:rPr lang="en-US" smtClean="0"/>
              <a:pPr>
                <a:spcAft>
                  <a:spcPts val="600"/>
                </a:spcAft>
              </a:pPr>
              <a:t>17</a:t>
            </a:fld>
            <a:endParaRPr lang="en-US" dirty="0"/>
          </a:p>
        </p:txBody>
      </p:sp>
      <p:pic>
        <p:nvPicPr>
          <p:cNvPr id="7" name="Content Placeholder 6">
            <a:extLst>
              <a:ext uri="{FF2B5EF4-FFF2-40B4-BE49-F238E27FC236}">
                <a16:creationId xmlns:a16="http://schemas.microsoft.com/office/drawing/2014/main" id="{172265BE-642C-441A-A2AA-E8758F1333F0}"/>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03955" y="1045916"/>
            <a:ext cx="6936090" cy="3468045"/>
          </a:xfrm>
          <a:prstGeom prst="rect">
            <a:avLst/>
          </a:prstGeom>
          <a:noFill/>
        </p:spPr>
      </p:pic>
      <p:sp>
        <p:nvSpPr>
          <p:cNvPr id="5" name="Footer Placeholder 4">
            <a:extLst>
              <a:ext uri="{FF2B5EF4-FFF2-40B4-BE49-F238E27FC236}">
                <a16:creationId xmlns:a16="http://schemas.microsoft.com/office/drawing/2014/main" id="{9B6CDC1E-E61F-4337-AE17-B2A71CD283D3}"/>
              </a:ext>
            </a:extLst>
          </p:cNvPr>
          <p:cNvSpPr>
            <a:spLocks noGrp="1"/>
          </p:cNvSpPr>
          <p:nvPr>
            <p:ph type="ftr" sz="quarter" idx="4294967295"/>
          </p:nvPr>
        </p:nvSpPr>
        <p:spPr>
          <a:xfrm>
            <a:off x="2266341" y="4861377"/>
            <a:ext cx="4614673" cy="273844"/>
          </a:xfrm>
        </p:spPr>
        <p:txBody>
          <a:bodyPr/>
          <a:lstStyle/>
          <a:p>
            <a:pPr>
              <a:spcAft>
                <a:spcPts val="600"/>
              </a:spcAft>
            </a:pPr>
            <a:r>
              <a:rPr lang="en-US" dirty="0"/>
              <a:t>For internal use only. © 2020 Vistage Worldwide, Inc. All rights reserved  </a:t>
            </a:r>
          </a:p>
        </p:txBody>
      </p:sp>
    </p:spTree>
    <p:extLst>
      <p:ext uri="{BB962C8B-B14F-4D97-AF65-F5344CB8AC3E}">
        <p14:creationId xmlns:p14="http://schemas.microsoft.com/office/powerpoint/2010/main" val="27260821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0C81E-8186-5240-BA0D-C6EDB9A6186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53516" y="1372509"/>
            <a:ext cx="3236969" cy="2774545"/>
          </a:xfrm>
          <a:prstGeom prst="rect">
            <a:avLst/>
          </a:prstGeom>
        </p:spPr>
      </p:pic>
      <p:sp>
        <p:nvSpPr>
          <p:cNvPr id="5" name="TextBox 4">
            <a:extLst>
              <a:ext uri="{FF2B5EF4-FFF2-40B4-BE49-F238E27FC236}">
                <a16:creationId xmlns:a16="http://schemas.microsoft.com/office/drawing/2014/main" id="{5F96EF07-5ABA-8B4B-A459-BD7A38EE47F7}"/>
              </a:ext>
            </a:extLst>
          </p:cNvPr>
          <p:cNvSpPr txBox="1"/>
          <p:nvPr/>
        </p:nvSpPr>
        <p:spPr>
          <a:xfrm>
            <a:off x="2301191" y="2240834"/>
            <a:ext cx="4541628" cy="449097"/>
          </a:xfrm>
          <a:prstGeom prst="rect">
            <a:avLst/>
          </a:prstGeom>
          <a:noFill/>
        </p:spPr>
        <p:txBody>
          <a:bodyPr wrap="none" rtlCol="0" anchor="ctr" anchorCtr="0">
            <a:spAutoFit/>
          </a:bodyPr>
          <a:lstStyle/>
          <a:p>
            <a:pPr algn="ctr">
              <a:lnSpc>
                <a:spcPts val="2648"/>
              </a:lnSpc>
            </a:pPr>
            <a:r>
              <a:rPr lang="en-US" sz="3750" spc="375" dirty="0">
                <a:solidFill>
                  <a:srgbClr val="15717C"/>
                </a:solidFill>
                <a:latin typeface="Century Gothic" panose="020B0502020202020204" pitchFamily="34" charset="0"/>
                <a:ea typeface="Montserrat" charset="0"/>
                <a:cs typeface="Montserrat" charset="0"/>
              </a:rPr>
              <a:t>Common Biases</a:t>
            </a:r>
          </a:p>
        </p:txBody>
      </p:sp>
      <p:sp>
        <p:nvSpPr>
          <p:cNvPr id="7" name="TextBox 6">
            <a:extLst>
              <a:ext uri="{FF2B5EF4-FFF2-40B4-BE49-F238E27FC236}">
                <a16:creationId xmlns:a16="http://schemas.microsoft.com/office/drawing/2014/main" id="{5A4925BF-2C57-1846-BA95-33A213256EA7}"/>
              </a:ext>
            </a:extLst>
          </p:cNvPr>
          <p:cNvSpPr txBox="1"/>
          <p:nvPr/>
        </p:nvSpPr>
        <p:spPr>
          <a:xfrm>
            <a:off x="642938" y="4777938"/>
            <a:ext cx="2348720" cy="184666"/>
          </a:xfrm>
          <a:prstGeom prst="rect">
            <a:avLst/>
          </a:prstGeom>
          <a:noFill/>
        </p:spPr>
        <p:txBody>
          <a:bodyPr wrap="none" rtlCol="0" anchor="ctr" anchorCtr="0">
            <a:spAutoFit/>
          </a:bodyPr>
          <a:lstStyle/>
          <a:p>
            <a:r>
              <a:rPr lang="en-US" sz="600" spc="225" dirty="0">
                <a:solidFill>
                  <a:schemeClr val="tx2"/>
                </a:solidFill>
                <a:latin typeface="Century Gothic" panose="020B0502020202020204" pitchFamily="34" charset="0"/>
                <a:ea typeface="Montserrat" charset="0"/>
                <a:cs typeface="Montserrat" charset="0"/>
              </a:rPr>
              <a:t>©2019 Latino Leadership Institute</a:t>
            </a:r>
          </a:p>
        </p:txBody>
      </p:sp>
    </p:spTree>
    <p:extLst>
      <p:ext uri="{BB962C8B-B14F-4D97-AF65-F5344CB8AC3E}">
        <p14:creationId xmlns:p14="http://schemas.microsoft.com/office/powerpoint/2010/main" val="249175110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ED60947-9F74-408C-BB3E-968C652E77DB}"/>
              </a:ext>
            </a:extLst>
          </p:cNvPr>
          <p:cNvSpPr>
            <a:spLocks noGrp="1"/>
          </p:cNvSpPr>
          <p:nvPr>
            <p:ph type="title"/>
          </p:nvPr>
        </p:nvSpPr>
        <p:spPr>
          <a:xfrm>
            <a:off x="457200" y="205979"/>
            <a:ext cx="8229600" cy="492522"/>
          </a:xfrm>
        </p:spPr>
        <p:txBody>
          <a:bodyPr/>
          <a:lstStyle/>
          <a:p>
            <a:r>
              <a:rPr lang="en-US" dirty="0"/>
              <a:t>Affinity Bias</a:t>
            </a:r>
          </a:p>
        </p:txBody>
      </p:sp>
      <p:pic>
        <p:nvPicPr>
          <p:cNvPr id="2" name="Picture 1">
            <a:extLst>
              <a:ext uri="{FF2B5EF4-FFF2-40B4-BE49-F238E27FC236}">
                <a16:creationId xmlns:a16="http://schemas.microsoft.com/office/drawing/2014/main" id="{AA754F41-7A7D-4261-9872-F4C342A7A6A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02943" y="927101"/>
            <a:ext cx="6138113" cy="3667523"/>
          </a:xfrm>
          <a:prstGeom prst="rect">
            <a:avLst/>
          </a:prstGeom>
          <a:noFill/>
        </p:spPr>
      </p:pic>
      <p:sp>
        <p:nvSpPr>
          <p:cNvPr id="9" name="Footer Placeholder 3">
            <a:extLst>
              <a:ext uri="{FF2B5EF4-FFF2-40B4-BE49-F238E27FC236}">
                <a16:creationId xmlns:a16="http://schemas.microsoft.com/office/drawing/2014/main" id="{B1E7FCD7-3254-4BD0-A50F-BADE47864ACB}"/>
              </a:ext>
            </a:extLst>
          </p:cNvPr>
          <p:cNvSpPr>
            <a:spLocks noGrp="1"/>
          </p:cNvSpPr>
          <p:nvPr>
            <p:ph type="ftr" sz="quarter" idx="11"/>
          </p:nvPr>
        </p:nvSpPr>
        <p:spPr>
          <a:xfrm>
            <a:off x="2266341" y="4861377"/>
            <a:ext cx="4614673" cy="273844"/>
          </a:xfrm>
        </p:spPr>
        <p:txBody>
          <a:bodyPr/>
          <a:lstStyle/>
          <a:p>
            <a:pPr>
              <a:spcAft>
                <a:spcPts val="600"/>
              </a:spcAft>
            </a:pPr>
            <a:r>
              <a:rPr lang="en-US" dirty="0"/>
              <a:t>For internal use only. © 2020 Vistage Worldwide, Inc. All rights reserved  </a:t>
            </a:r>
          </a:p>
        </p:txBody>
      </p:sp>
      <p:sp>
        <p:nvSpPr>
          <p:cNvPr id="11" name="Slide Number Placeholder 4">
            <a:extLst>
              <a:ext uri="{FF2B5EF4-FFF2-40B4-BE49-F238E27FC236}">
                <a16:creationId xmlns:a16="http://schemas.microsoft.com/office/drawing/2014/main" id="{44E3D2F9-1F70-4E4A-9B93-6658CEBD3593}"/>
              </a:ext>
            </a:extLst>
          </p:cNvPr>
          <p:cNvSpPr>
            <a:spLocks noGrp="1"/>
          </p:cNvSpPr>
          <p:nvPr>
            <p:ph type="sldNum" sz="quarter" idx="12"/>
          </p:nvPr>
        </p:nvSpPr>
        <p:spPr>
          <a:xfrm>
            <a:off x="457203" y="4861377"/>
            <a:ext cx="1016779" cy="273844"/>
          </a:xfrm>
        </p:spPr>
        <p:txBody>
          <a:bodyPr/>
          <a:lstStyle/>
          <a:p>
            <a:pPr>
              <a:spcAft>
                <a:spcPts val="600"/>
              </a:spcAft>
            </a:pPr>
            <a:fld id="{B77415C0-C8BC-9043-92FA-89AB524E7731}" type="slidenum">
              <a:rPr lang="en-US" smtClean="0"/>
              <a:pPr>
                <a:spcAft>
                  <a:spcPts val="600"/>
                </a:spcAft>
              </a:pPr>
              <a:t>19</a:t>
            </a:fld>
            <a:endParaRPr lang="en-US" dirty="0"/>
          </a:p>
        </p:txBody>
      </p:sp>
    </p:spTree>
    <p:extLst>
      <p:ext uri="{BB962C8B-B14F-4D97-AF65-F5344CB8AC3E}">
        <p14:creationId xmlns:p14="http://schemas.microsoft.com/office/powerpoint/2010/main" val="353908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0C81E-8186-5240-BA0D-C6EDB9A6186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53516" y="1372509"/>
            <a:ext cx="3236969" cy="2774545"/>
          </a:xfrm>
          <a:prstGeom prst="rect">
            <a:avLst/>
          </a:prstGeom>
        </p:spPr>
      </p:pic>
      <p:sp>
        <p:nvSpPr>
          <p:cNvPr id="5" name="TextBox 4">
            <a:extLst>
              <a:ext uri="{FF2B5EF4-FFF2-40B4-BE49-F238E27FC236}">
                <a16:creationId xmlns:a16="http://schemas.microsoft.com/office/drawing/2014/main" id="{5F96EF07-5ABA-8B4B-A459-BD7A38EE47F7}"/>
              </a:ext>
            </a:extLst>
          </p:cNvPr>
          <p:cNvSpPr txBox="1"/>
          <p:nvPr/>
        </p:nvSpPr>
        <p:spPr>
          <a:xfrm>
            <a:off x="1937313" y="2347201"/>
            <a:ext cx="5269392" cy="449097"/>
          </a:xfrm>
          <a:prstGeom prst="rect">
            <a:avLst/>
          </a:prstGeom>
          <a:noFill/>
        </p:spPr>
        <p:txBody>
          <a:bodyPr wrap="none" rtlCol="0" anchor="ctr" anchorCtr="0">
            <a:spAutoFit/>
          </a:bodyPr>
          <a:lstStyle/>
          <a:p>
            <a:pPr algn="ctr">
              <a:lnSpc>
                <a:spcPts val="2648"/>
              </a:lnSpc>
            </a:pPr>
            <a:r>
              <a:rPr lang="en-US" sz="3750" spc="375" dirty="0">
                <a:solidFill>
                  <a:srgbClr val="15717C"/>
                </a:solidFill>
                <a:latin typeface="Century Gothic" panose="020B0502020202020204" pitchFamily="34" charset="0"/>
                <a:ea typeface="Montserrat" charset="0"/>
                <a:cs typeface="Montserrat" charset="0"/>
              </a:rPr>
              <a:t>Understanding DEI</a:t>
            </a:r>
          </a:p>
        </p:txBody>
      </p:sp>
      <p:sp>
        <p:nvSpPr>
          <p:cNvPr id="7" name="TextBox 6">
            <a:extLst>
              <a:ext uri="{FF2B5EF4-FFF2-40B4-BE49-F238E27FC236}">
                <a16:creationId xmlns:a16="http://schemas.microsoft.com/office/drawing/2014/main" id="{5A4925BF-2C57-1846-BA95-33A213256EA7}"/>
              </a:ext>
            </a:extLst>
          </p:cNvPr>
          <p:cNvSpPr txBox="1"/>
          <p:nvPr/>
        </p:nvSpPr>
        <p:spPr>
          <a:xfrm>
            <a:off x="642938" y="4777938"/>
            <a:ext cx="2348720" cy="184666"/>
          </a:xfrm>
          <a:prstGeom prst="rect">
            <a:avLst/>
          </a:prstGeom>
          <a:noFill/>
        </p:spPr>
        <p:txBody>
          <a:bodyPr wrap="none" rtlCol="0" anchor="ctr" anchorCtr="0">
            <a:spAutoFit/>
          </a:bodyPr>
          <a:lstStyle/>
          <a:p>
            <a:r>
              <a:rPr lang="en-US" sz="600" spc="225" dirty="0">
                <a:solidFill>
                  <a:schemeClr val="tx2"/>
                </a:solidFill>
                <a:latin typeface="Century Gothic" panose="020B0502020202020204" pitchFamily="34" charset="0"/>
                <a:ea typeface="Montserrat" charset="0"/>
                <a:cs typeface="Montserrat" charset="0"/>
              </a:rPr>
              <a:t>©2019 Latino Leadership Institute</a:t>
            </a:r>
          </a:p>
        </p:txBody>
      </p:sp>
    </p:spTree>
    <p:extLst>
      <p:ext uri="{BB962C8B-B14F-4D97-AF65-F5344CB8AC3E}">
        <p14:creationId xmlns:p14="http://schemas.microsoft.com/office/powerpoint/2010/main" val="84784291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0C81E-8186-5240-BA0D-C6EDB9A6186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53516" y="1372509"/>
            <a:ext cx="3236969" cy="2774545"/>
          </a:xfrm>
          <a:prstGeom prst="rect">
            <a:avLst/>
          </a:prstGeom>
        </p:spPr>
      </p:pic>
      <p:sp>
        <p:nvSpPr>
          <p:cNvPr id="5" name="TextBox 4">
            <a:extLst>
              <a:ext uri="{FF2B5EF4-FFF2-40B4-BE49-F238E27FC236}">
                <a16:creationId xmlns:a16="http://schemas.microsoft.com/office/drawing/2014/main" id="{5F96EF07-5ABA-8B4B-A459-BD7A38EE47F7}"/>
              </a:ext>
            </a:extLst>
          </p:cNvPr>
          <p:cNvSpPr txBox="1"/>
          <p:nvPr/>
        </p:nvSpPr>
        <p:spPr>
          <a:xfrm>
            <a:off x="524304" y="751780"/>
            <a:ext cx="8095392" cy="3862596"/>
          </a:xfrm>
          <a:prstGeom prst="rect">
            <a:avLst/>
          </a:prstGeom>
          <a:noFill/>
        </p:spPr>
        <p:txBody>
          <a:bodyPr wrap="square" rtlCol="0" anchor="ctr" anchorCtr="0">
            <a:spAutoFit/>
          </a:bodyPr>
          <a:lstStyle/>
          <a:p>
            <a:pPr algn="ctr"/>
            <a:r>
              <a:rPr lang="en-US" sz="3500" spc="375" dirty="0">
                <a:solidFill>
                  <a:srgbClr val="16425D"/>
                </a:solidFill>
                <a:latin typeface="+mj-lt"/>
                <a:ea typeface="Montserrat" charset="0"/>
                <a:cs typeface="Montserrat" charset="0"/>
              </a:rPr>
              <a:t>Self-Reflection: </a:t>
            </a:r>
          </a:p>
          <a:p>
            <a:pPr algn="ctr"/>
            <a:r>
              <a:rPr lang="en-US" sz="3000" spc="375" dirty="0">
                <a:solidFill>
                  <a:srgbClr val="16425D"/>
                </a:solidFill>
                <a:latin typeface="+mj-lt"/>
                <a:ea typeface="Montserrat" charset="0"/>
                <a:cs typeface="Montserrat" charset="0"/>
              </a:rPr>
              <a:t>Think of a time when you met someone for the first time and found out that they were from your hometown or attended your alma mater. </a:t>
            </a:r>
          </a:p>
          <a:p>
            <a:pPr algn="ctr"/>
            <a:endParaRPr lang="en-US" sz="3000" spc="375" dirty="0">
              <a:solidFill>
                <a:srgbClr val="16425D"/>
              </a:solidFill>
              <a:latin typeface="+mj-lt"/>
              <a:ea typeface="Montserrat" charset="0"/>
              <a:cs typeface="Montserrat" charset="0"/>
            </a:endParaRPr>
          </a:p>
          <a:p>
            <a:pPr algn="ctr"/>
            <a:r>
              <a:rPr lang="en-US" sz="3000" spc="375" dirty="0">
                <a:solidFill>
                  <a:srgbClr val="16425D"/>
                </a:solidFill>
                <a:latin typeface="+mj-lt"/>
                <a:ea typeface="Montserrat" charset="0"/>
                <a:cs typeface="Montserrat" charset="0"/>
              </a:rPr>
              <a:t>How did those connections impact your first impression of them?</a:t>
            </a:r>
          </a:p>
        </p:txBody>
      </p:sp>
      <p:sp>
        <p:nvSpPr>
          <p:cNvPr id="7" name="TextBox 6">
            <a:extLst>
              <a:ext uri="{FF2B5EF4-FFF2-40B4-BE49-F238E27FC236}">
                <a16:creationId xmlns:a16="http://schemas.microsoft.com/office/drawing/2014/main" id="{5A4925BF-2C57-1846-BA95-33A213256EA7}"/>
              </a:ext>
            </a:extLst>
          </p:cNvPr>
          <p:cNvSpPr txBox="1"/>
          <p:nvPr/>
        </p:nvSpPr>
        <p:spPr>
          <a:xfrm>
            <a:off x="642938" y="4777938"/>
            <a:ext cx="2348720" cy="184666"/>
          </a:xfrm>
          <a:prstGeom prst="rect">
            <a:avLst/>
          </a:prstGeom>
          <a:noFill/>
        </p:spPr>
        <p:txBody>
          <a:bodyPr wrap="none" rtlCol="0" anchor="ctr" anchorCtr="0">
            <a:spAutoFit/>
          </a:bodyPr>
          <a:lstStyle/>
          <a:p>
            <a:r>
              <a:rPr lang="en-US" sz="600" spc="225" dirty="0">
                <a:solidFill>
                  <a:schemeClr val="tx2"/>
                </a:solidFill>
                <a:latin typeface="Century Gothic" panose="020B0502020202020204" pitchFamily="34" charset="0"/>
                <a:ea typeface="Montserrat" charset="0"/>
                <a:cs typeface="Montserrat" charset="0"/>
              </a:rPr>
              <a:t>©2019 Latino Leadership Institute</a:t>
            </a:r>
          </a:p>
        </p:txBody>
      </p:sp>
    </p:spTree>
    <p:extLst>
      <p:ext uri="{BB962C8B-B14F-4D97-AF65-F5344CB8AC3E}">
        <p14:creationId xmlns:p14="http://schemas.microsoft.com/office/powerpoint/2010/main" val="214219343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3EF6-C3C5-42A3-B121-0038074A1496}"/>
              </a:ext>
            </a:extLst>
          </p:cNvPr>
          <p:cNvSpPr>
            <a:spLocks noGrp="1"/>
          </p:cNvSpPr>
          <p:nvPr>
            <p:ph type="title"/>
          </p:nvPr>
        </p:nvSpPr>
        <p:spPr/>
        <p:txBody>
          <a:bodyPr/>
          <a:lstStyle/>
          <a:p>
            <a:r>
              <a:rPr lang="en-US" dirty="0"/>
              <a:t>Primacy Effect</a:t>
            </a:r>
          </a:p>
        </p:txBody>
      </p:sp>
      <p:sp>
        <p:nvSpPr>
          <p:cNvPr id="5" name="Footer Placeholder 4">
            <a:extLst>
              <a:ext uri="{FF2B5EF4-FFF2-40B4-BE49-F238E27FC236}">
                <a16:creationId xmlns:a16="http://schemas.microsoft.com/office/drawing/2014/main" id="{11DF49F3-6955-4462-ABDE-C05126496160}"/>
              </a:ext>
            </a:extLst>
          </p:cNvPr>
          <p:cNvSpPr>
            <a:spLocks noGrp="1"/>
          </p:cNvSpPr>
          <p:nvPr>
            <p:ph type="ftr" sz="quarter" idx="11"/>
          </p:nvPr>
        </p:nvSpPr>
        <p:spPr/>
        <p:txBody>
          <a:bodyPr/>
          <a:lstStyle/>
          <a:p>
            <a:r>
              <a:rPr lang="en-US" dirty="0"/>
              <a:t>For internal use only. © 2020 Vistage Worldwide, Inc. All rights reserved  </a:t>
            </a:r>
          </a:p>
        </p:txBody>
      </p:sp>
      <p:sp>
        <p:nvSpPr>
          <p:cNvPr id="6" name="Slide Number Placeholder 5">
            <a:extLst>
              <a:ext uri="{FF2B5EF4-FFF2-40B4-BE49-F238E27FC236}">
                <a16:creationId xmlns:a16="http://schemas.microsoft.com/office/drawing/2014/main" id="{538280CB-7D25-4B72-B427-D2A2F5B1456E}"/>
              </a:ext>
            </a:extLst>
          </p:cNvPr>
          <p:cNvSpPr>
            <a:spLocks noGrp="1"/>
          </p:cNvSpPr>
          <p:nvPr>
            <p:ph type="sldNum" sz="quarter" idx="12"/>
          </p:nvPr>
        </p:nvSpPr>
        <p:spPr/>
        <p:txBody>
          <a:bodyPr/>
          <a:lstStyle/>
          <a:p>
            <a:fld id="{B77415C0-C8BC-9043-92FA-89AB524E7731}" type="slidenum">
              <a:rPr lang="en-US" smtClean="0"/>
              <a:t>21</a:t>
            </a:fld>
            <a:endParaRPr lang="en-US" dirty="0"/>
          </a:p>
        </p:txBody>
      </p:sp>
      <p:sp>
        <p:nvSpPr>
          <p:cNvPr id="7" name="Rectangle 6">
            <a:extLst>
              <a:ext uri="{FF2B5EF4-FFF2-40B4-BE49-F238E27FC236}">
                <a16:creationId xmlns:a16="http://schemas.microsoft.com/office/drawing/2014/main" id="{E0DF3000-F814-4347-AB1A-B6F67FF312E3}"/>
              </a:ext>
            </a:extLst>
          </p:cNvPr>
          <p:cNvSpPr/>
          <p:nvPr/>
        </p:nvSpPr>
        <p:spPr>
          <a:xfrm>
            <a:off x="457202" y="952806"/>
            <a:ext cx="7978459" cy="584775"/>
          </a:xfrm>
          <a:prstGeom prst="rect">
            <a:avLst/>
          </a:prstGeom>
        </p:spPr>
        <p:txBody>
          <a:bodyPr wrap="square">
            <a:spAutoFit/>
          </a:bodyPr>
          <a:lstStyle/>
          <a:p>
            <a:r>
              <a:rPr lang="en-US" sz="1600" b="1" dirty="0">
                <a:solidFill>
                  <a:srgbClr val="222222"/>
                </a:solidFill>
                <a:latin typeface="+mj-lt"/>
              </a:rPr>
              <a:t>Primacy Effect.</a:t>
            </a:r>
            <a:r>
              <a:rPr lang="en-US" sz="1600" dirty="0">
                <a:solidFill>
                  <a:srgbClr val="222222"/>
                </a:solidFill>
                <a:latin typeface="+mj-lt"/>
              </a:rPr>
              <a:t> First impressions disproportionately influence how we interpret</a:t>
            </a:r>
            <a:br>
              <a:rPr lang="en-US" sz="1600" dirty="0">
                <a:solidFill>
                  <a:srgbClr val="222222"/>
                </a:solidFill>
                <a:latin typeface="+mj-lt"/>
              </a:rPr>
            </a:br>
            <a:r>
              <a:rPr lang="en-US" sz="1600" dirty="0">
                <a:solidFill>
                  <a:srgbClr val="222222"/>
                </a:solidFill>
                <a:latin typeface="+mj-lt"/>
              </a:rPr>
              <a:t>and remember information.  People resist changing opinions once they’re formed.</a:t>
            </a:r>
            <a:endParaRPr lang="en-US" sz="1600" dirty="0">
              <a:latin typeface="+mj-lt"/>
            </a:endParaRPr>
          </a:p>
        </p:txBody>
      </p:sp>
      <p:pic>
        <p:nvPicPr>
          <p:cNvPr id="8" name="Picture 7">
            <a:extLst>
              <a:ext uri="{FF2B5EF4-FFF2-40B4-BE49-F238E27FC236}">
                <a16:creationId xmlns:a16="http://schemas.microsoft.com/office/drawing/2014/main" id="{FA0BA9BE-59F6-4C9E-8B37-F79B0D6AB0B3}"/>
              </a:ext>
            </a:extLst>
          </p:cNvPr>
          <p:cNvPicPr>
            <a:picLocks noChangeAspect="1"/>
          </p:cNvPicPr>
          <p:nvPr/>
        </p:nvPicPr>
        <p:blipFill rotWithShape="1">
          <a:blip r:embed="rId2"/>
          <a:srcRect t="-1" b="19341"/>
          <a:stretch/>
        </p:blipFill>
        <p:spPr>
          <a:xfrm>
            <a:off x="552785" y="1537581"/>
            <a:ext cx="6775293" cy="3076350"/>
          </a:xfrm>
          <a:prstGeom prst="rect">
            <a:avLst/>
          </a:prstGeom>
        </p:spPr>
      </p:pic>
    </p:spTree>
    <p:extLst>
      <p:ext uri="{BB962C8B-B14F-4D97-AF65-F5344CB8AC3E}">
        <p14:creationId xmlns:p14="http://schemas.microsoft.com/office/powerpoint/2010/main" val="420249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0C81E-8186-5240-BA0D-C6EDB9A6186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91658" y="1302658"/>
            <a:ext cx="3236969" cy="2774545"/>
          </a:xfrm>
          <a:prstGeom prst="rect">
            <a:avLst/>
          </a:prstGeom>
        </p:spPr>
      </p:pic>
      <p:sp>
        <p:nvSpPr>
          <p:cNvPr id="5" name="TextBox 4">
            <a:extLst>
              <a:ext uri="{FF2B5EF4-FFF2-40B4-BE49-F238E27FC236}">
                <a16:creationId xmlns:a16="http://schemas.microsoft.com/office/drawing/2014/main" id="{5F96EF07-5ABA-8B4B-A459-BD7A38EE47F7}"/>
              </a:ext>
            </a:extLst>
          </p:cNvPr>
          <p:cNvSpPr txBox="1"/>
          <p:nvPr/>
        </p:nvSpPr>
        <p:spPr>
          <a:xfrm>
            <a:off x="469759" y="2347201"/>
            <a:ext cx="8534709" cy="449097"/>
          </a:xfrm>
          <a:prstGeom prst="rect">
            <a:avLst/>
          </a:prstGeom>
          <a:noFill/>
        </p:spPr>
        <p:txBody>
          <a:bodyPr wrap="none" rtlCol="0" anchor="ctr" anchorCtr="0">
            <a:spAutoFit/>
          </a:bodyPr>
          <a:lstStyle/>
          <a:p>
            <a:pPr algn="ctr">
              <a:lnSpc>
                <a:spcPts val="2648"/>
              </a:lnSpc>
            </a:pPr>
            <a:r>
              <a:rPr lang="en-US" sz="3750" spc="375" dirty="0">
                <a:solidFill>
                  <a:srgbClr val="15717C"/>
                </a:solidFill>
                <a:latin typeface="Century Gothic" panose="020B0502020202020204" pitchFamily="34" charset="0"/>
                <a:ea typeface="Montserrat" charset="0"/>
                <a:cs typeface="Montserrat" charset="0"/>
              </a:rPr>
              <a:t>Insight to Inclusive Leadership</a:t>
            </a:r>
          </a:p>
        </p:txBody>
      </p:sp>
      <p:sp>
        <p:nvSpPr>
          <p:cNvPr id="7" name="TextBox 6">
            <a:extLst>
              <a:ext uri="{FF2B5EF4-FFF2-40B4-BE49-F238E27FC236}">
                <a16:creationId xmlns:a16="http://schemas.microsoft.com/office/drawing/2014/main" id="{5A4925BF-2C57-1846-BA95-33A213256EA7}"/>
              </a:ext>
            </a:extLst>
          </p:cNvPr>
          <p:cNvSpPr txBox="1"/>
          <p:nvPr/>
        </p:nvSpPr>
        <p:spPr>
          <a:xfrm>
            <a:off x="642938" y="4777938"/>
            <a:ext cx="2348720" cy="184666"/>
          </a:xfrm>
          <a:prstGeom prst="rect">
            <a:avLst/>
          </a:prstGeom>
          <a:noFill/>
        </p:spPr>
        <p:txBody>
          <a:bodyPr wrap="none" rtlCol="0" anchor="ctr" anchorCtr="0">
            <a:spAutoFit/>
          </a:bodyPr>
          <a:lstStyle/>
          <a:p>
            <a:r>
              <a:rPr lang="en-US" sz="600" spc="225" dirty="0">
                <a:solidFill>
                  <a:schemeClr val="tx2"/>
                </a:solidFill>
                <a:latin typeface="Century Gothic" panose="020B0502020202020204" pitchFamily="34" charset="0"/>
                <a:ea typeface="Montserrat" charset="0"/>
                <a:cs typeface="Montserrat" charset="0"/>
              </a:rPr>
              <a:t>©2019 Latino Leadership Institute</a:t>
            </a:r>
          </a:p>
        </p:txBody>
      </p:sp>
    </p:spTree>
    <p:extLst>
      <p:ext uri="{BB962C8B-B14F-4D97-AF65-F5344CB8AC3E}">
        <p14:creationId xmlns:p14="http://schemas.microsoft.com/office/powerpoint/2010/main" val="96653446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D9BD-2BE8-0E40-BE9D-19531FBBE87F}"/>
              </a:ext>
            </a:extLst>
          </p:cNvPr>
          <p:cNvSpPr>
            <a:spLocks noGrp="1"/>
          </p:cNvSpPr>
          <p:nvPr>
            <p:ph type="title"/>
          </p:nvPr>
        </p:nvSpPr>
        <p:spPr/>
        <p:txBody>
          <a:bodyPr/>
          <a:lstStyle/>
          <a:p>
            <a:r>
              <a:rPr lang="en-US" dirty="0"/>
              <a:t>S.E.A.T. Model</a:t>
            </a:r>
          </a:p>
        </p:txBody>
      </p:sp>
      <p:sp>
        <p:nvSpPr>
          <p:cNvPr id="4" name="Content Placeholder 3">
            <a:extLst>
              <a:ext uri="{FF2B5EF4-FFF2-40B4-BE49-F238E27FC236}">
                <a16:creationId xmlns:a16="http://schemas.microsoft.com/office/drawing/2014/main" id="{10A8B31D-5F27-1146-90C9-DCEEA507ADB6}"/>
              </a:ext>
            </a:extLst>
          </p:cNvPr>
          <p:cNvSpPr>
            <a:spLocks noGrp="1"/>
          </p:cNvSpPr>
          <p:nvPr>
            <p:ph idx="1"/>
          </p:nvPr>
        </p:nvSpPr>
        <p:spPr>
          <a:xfrm>
            <a:off x="457200" y="1006450"/>
            <a:ext cx="2759532" cy="988713"/>
          </a:xfrm>
        </p:spPr>
        <p:txBody>
          <a:bodyPr vert="horz" lIns="68562" tIns="34281" rIns="68562" bIns="34281" rtlCol="0" anchor="t">
            <a:noAutofit/>
          </a:bodyPr>
          <a:lstStyle/>
          <a:p>
            <a:r>
              <a:rPr lang="en-US" sz="1600" dirty="0">
                <a:latin typeface="+mj-lt"/>
                <a:cs typeface="Calibri" panose="020F0502020204030204"/>
              </a:rPr>
              <a:t>To become a more inclusive leader and SEAT more diverse talent around the table, you need to be:</a:t>
            </a:r>
          </a:p>
        </p:txBody>
      </p:sp>
      <p:sp>
        <p:nvSpPr>
          <p:cNvPr id="5" name="Oval 4">
            <a:extLst>
              <a:ext uri="{FF2B5EF4-FFF2-40B4-BE49-F238E27FC236}">
                <a16:creationId xmlns:a16="http://schemas.microsoft.com/office/drawing/2014/main" id="{AC782C7E-F5A5-4BE4-9517-2FF838671ED1}"/>
              </a:ext>
            </a:extLst>
          </p:cNvPr>
          <p:cNvSpPr/>
          <p:nvPr/>
        </p:nvSpPr>
        <p:spPr>
          <a:xfrm>
            <a:off x="610762" y="2194471"/>
            <a:ext cx="482435" cy="482435"/>
          </a:xfrm>
          <a:prstGeom prst="ellipse">
            <a:avLst/>
          </a:prstGeom>
          <a:solidFill>
            <a:srgbClr val="8B2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629">
              <a:buClrTx/>
              <a:defRPr/>
            </a:pPr>
            <a:endParaRPr lang="en-US" sz="1350" dirty="0">
              <a:solidFill>
                <a:srgbClr val="F2F2F2"/>
              </a:solidFill>
              <a:latin typeface="Calibri" panose="020F0502020204030204"/>
            </a:endParaRPr>
          </a:p>
        </p:txBody>
      </p:sp>
      <p:sp>
        <p:nvSpPr>
          <p:cNvPr id="6" name="Oval 5">
            <a:extLst>
              <a:ext uri="{FF2B5EF4-FFF2-40B4-BE49-F238E27FC236}">
                <a16:creationId xmlns:a16="http://schemas.microsoft.com/office/drawing/2014/main" id="{137FDBC2-4C4D-47C0-959B-058E0D68FD2D}"/>
              </a:ext>
            </a:extLst>
          </p:cNvPr>
          <p:cNvSpPr/>
          <p:nvPr/>
        </p:nvSpPr>
        <p:spPr>
          <a:xfrm>
            <a:off x="610762" y="2776508"/>
            <a:ext cx="482435" cy="482435"/>
          </a:xfrm>
          <a:prstGeom prst="ellipse">
            <a:avLst/>
          </a:prstGeom>
          <a:solidFill>
            <a:srgbClr val="003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629">
              <a:buClrTx/>
              <a:defRPr/>
            </a:pPr>
            <a:endParaRPr lang="en-US" sz="1350" dirty="0">
              <a:solidFill>
                <a:srgbClr val="F2F2F2"/>
              </a:solidFill>
              <a:latin typeface="Calibri" panose="020F0502020204030204"/>
            </a:endParaRPr>
          </a:p>
        </p:txBody>
      </p:sp>
      <p:sp>
        <p:nvSpPr>
          <p:cNvPr id="7" name="Oval 6">
            <a:extLst>
              <a:ext uri="{FF2B5EF4-FFF2-40B4-BE49-F238E27FC236}">
                <a16:creationId xmlns:a16="http://schemas.microsoft.com/office/drawing/2014/main" id="{0C839446-3752-4FA9-9AC7-ECA2D10AF2B0}"/>
              </a:ext>
            </a:extLst>
          </p:cNvPr>
          <p:cNvSpPr/>
          <p:nvPr/>
        </p:nvSpPr>
        <p:spPr>
          <a:xfrm>
            <a:off x="610762" y="3365828"/>
            <a:ext cx="482435" cy="482435"/>
          </a:xfrm>
          <a:prstGeom prst="ellipse">
            <a:avLst/>
          </a:prstGeom>
          <a:solidFill>
            <a:srgbClr val="F5A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629">
              <a:buClrTx/>
              <a:defRPr/>
            </a:pPr>
            <a:endParaRPr lang="en-US" sz="1350" dirty="0">
              <a:solidFill>
                <a:srgbClr val="F2F2F2"/>
              </a:solidFill>
              <a:latin typeface="Calibri" panose="020F0502020204030204"/>
            </a:endParaRPr>
          </a:p>
        </p:txBody>
      </p:sp>
      <p:sp>
        <p:nvSpPr>
          <p:cNvPr id="8" name="Oval 7">
            <a:extLst>
              <a:ext uri="{FF2B5EF4-FFF2-40B4-BE49-F238E27FC236}">
                <a16:creationId xmlns:a16="http://schemas.microsoft.com/office/drawing/2014/main" id="{5DDE57CA-C51D-444B-A9FD-725AD029CB3B}"/>
              </a:ext>
            </a:extLst>
          </p:cNvPr>
          <p:cNvSpPr/>
          <p:nvPr/>
        </p:nvSpPr>
        <p:spPr>
          <a:xfrm>
            <a:off x="610762" y="3955149"/>
            <a:ext cx="482435" cy="482435"/>
          </a:xfrm>
          <a:prstGeom prst="ellipse">
            <a:avLst/>
          </a:prstGeom>
          <a:solidFill>
            <a:srgbClr val="15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629">
              <a:buClrTx/>
              <a:defRPr/>
            </a:pPr>
            <a:endParaRPr lang="en-US" sz="1350" dirty="0">
              <a:solidFill>
                <a:srgbClr val="F2F2F2"/>
              </a:solidFill>
              <a:latin typeface="Calibri" panose="020F0502020204030204"/>
            </a:endParaRPr>
          </a:p>
        </p:txBody>
      </p:sp>
      <p:sp>
        <p:nvSpPr>
          <p:cNvPr id="9" name="Rectangle 8">
            <a:extLst>
              <a:ext uri="{FF2B5EF4-FFF2-40B4-BE49-F238E27FC236}">
                <a16:creationId xmlns:a16="http://schemas.microsoft.com/office/drawing/2014/main" id="{77C6CFC2-6C70-4373-A224-FA0E8BB01FD6}"/>
              </a:ext>
            </a:extLst>
          </p:cNvPr>
          <p:cNvSpPr/>
          <p:nvPr/>
        </p:nvSpPr>
        <p:spPr>
          <a:xfrm>
            <a:off x="1185950" y="2285686"/>
            <a:ext cx="1093569" cy="32316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629">
              <a:buClrTx/>
              <a:defRPr/>
            </a:pPr>
            <a:r>
              <a:rPr lang="en-US" sz="1500" dirty="0">
                <a:solidFill>
                  <a:srgbClr val="202428"/>
                </a:solidFill>
                <a:latin typeface="PT Serif" panose="020A0603040505020204" pitchFamily="18" charset="77"/>
                <a:ea typeface="+mn-ea"/>
                <a:cs typeface="+mn-cs"/>
              </a:rPr>
              <a:t>Self-aware</a:t>
            </a:r>
          </a:p>
        </p:txBody>
      </p:sp>
      <p:sp>
        <p:nvSpPr>
          <p:cNvPr id="10" name="Rectangle 9">
            <a:extLst>
              <a:ext uri="{FF2B5EF4-FFF2-40B4-BE49-F238E27FC236}">
                <a16:creationId xmlns:a16="http://schemas.microsoft.com/office/drawing/2014/main" id="{2BC0553A-7D83-4574-8677-A989D64631AC}"/>
              </a:ext>
            </a:extLst>
          </p:cNvPr>
          <p:cNvSpPr/>
          <p:nvPr/>
        </p:nvSpPr>
        <p:spPr>
          <a:xfrm>
            <a:off x="1176559" y="2873227"/>
            <a:ext cx="1170513" cy="32316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629">
              <a:buClrTx/>
              <a:defRPr/>
            </a:pPr>
            <a:r>
              <a:rPr lang="en-US" sz="1500" dirty="0">
                <a:solidFill>
                  <a:srgbClr val="202428"/>
                </a:solidFill>
                <a:latin typeface="PT Serif" panose="020A0603040505020204" pitchFamily="18" charset="77"/>
                <a:ea typeface="+mn-ea"/>
                <a:cs typeface="+mn-cs"/>
              </a:rPr>
              <a:t>Empathetic</a:t>
            </a:r>
          </a:p>
        </p:txBody>
      </p:sp>
      <p:sp>
        <p:nvSpPr>
          <p:cNvPr id="11" name="Rectangle 10">
            <a:extLst>
              <a:ext uri="{FF2B5EF4-FFF2-40B4-BE49-F238E27FC236}">
                <a16:creationId xmlns:a16="http://schemas.microsoft.com/office/drawing/2014/main" id="{E56A98CA-1A44-4A19-949C-5DD3E65DEA93}"/>
              </a:ext>
            </a:extLst>
          </p:cNvPr>
          <p:cNvSpPr/>
          <p:nvPr/>
        </p:nvSpPr>
        <p:spPr>
          <a:xfrm>
            <a:off x="1176559" y="3454531"/>
            <a:ext cx="729687" cy="32316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629">
              <a:buClrTx/>
              <a:defRPr/>
            </a:pPr>
            <a:r>
              <a:rPr lang="en-US" sz="1500" dirty="0">
                <a:solidFill>
                  <a:srgbClr val="202428"/>
                </a:solidFill>
                <a:latin typeface="PT Serif" panose="020A0603040505020204" pitchFamily="18" charset="77"/>
                <a:ea typeface="+mn-ea"/>
                <a:cs typeface="+mn-cs"/>
              </a:rPr>
              <a:t>Active</a:t>
            </a:r>
          </a:p>
        </p:txBody>
      </p:sp>
      <p:sp>
        <p:nvSpPr>
          <p:cNvPr id="12" name="Rectangle 11">
            <a:extLst>
              <a:ext uri="{FF2B5EF4-FFF2-40B4-BE49-F238E27FC236}">
                <a16:creationId xmlns:a16="http://schemas.microsoft.com/office/drawing/2014/main" id="{70E2BD7D-F193-4DAD-83C3-9242862194C5}"/>
              </a:ext>
            </a:extLst>
          </p:cNvPr>
          <p:cNvSpPr/>
          <p:nvPr/>
        </p:nvSpPr>
        <p:spPr>
          <a:xfrm>
            <a:off x="1185950" y="4042072"/>
            <a:ext cx="915635" cy="32316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629">
              <a:buClrTx/>
              <a:defRPr/>
            </a:pPr>
            <a:r>
              <a:rPr lang="en-US" sz="1500" dirty="0">
                <a:solidFill>
                  <a:srgbClr val="202428"/>
                </a:solidFill>
                <a:latin typeface="PT Serif" panose="020A0603040505020204" pitchFamily="18" charset="77"/>
                <a:ea typeface="+mn-ea"/>
                <a:cs typeface="+mn-cs"/>
              </a:rPr>
              <a:t>Trusting</a:t>
            </a:r>
          </a:p>
        </p:txBody>
      </p:sp>
      <p:sp>
        <p:nvSpPr>
          <p:cNvPr id="13" name="Rectangle 12">
            <a:extLst>
              <a:ext uri="{FF2B5EF4-FFF2-40B4-BE49-F238E27FC236}">
                <a16:creationId xmlns:a16="http://schemas.microsoft.com/office/drawing/2014/main" id="{C17FEAAC-8AE2-4869-9F6B-432C2B5D8C95}"/>
              </a:ext>
            </a:extLst>
          </p:cNvPr>
          <p:cNvSpPr/>
          <p:nvPr/>
        </p:nvSpPr>
        <p:spPr>
          <a:xfrm>
            <a:off x="698731" y="2184999"/>
            <a:ext cx="364202" cy="507703"/>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629">
              <a:buClrTx/>
              <a:defRPr/>
            </a:pPr>
            <a:r>
              <a:rPr lang="en-US" sz="2699" b="1" dirty="0">
                <a:solidFill>
                  <a:srgbClr val="F2F2F2"/>
                </a:solidFill>
                <a:latin typeface="Century Gothic" panose="020B0502020202020204" pitchFamily="34" charset="0"/>
                <a:ea typeface="+mn-ea"/>
                <a:cs typeface="+mn-cs"/>
              </a:rPr>
              <a:t>S</a:t>
            </a:r>
          </a:p>
        </p:txBody>
      </p:sp>
      <p:sp>
        <p:nvSpPr>
          <p:cNvPr id="14" name="Rectangle 13">
            <a:extLst>
              <a:ext uri="{FF2B5EF4-FFF2-40B4-BE49-F238E27FC236}">
                <a16:creationId xmlns:a16="http://schemas.microsoft.com/office/drawing/2014/main" id="{F1DDEAA8-FC03-4C48-BB76-66895B8124BF}"/>
              </a:ext>
            </a:extLst>
          </p:cNvPr>
          <p:cNvSpPr/>
          <p:nvPr/>
        </p:nvSpPr>
        <p:spPr>
          <a:xfrm>
            <a:off x="698731" y="2780918"/>
            <a:ext cx="364202" cy="507703"/>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629">
              <a:buClrTx/>
              <a:defRPr/>
            </a:pPr>
            <a:r>
              <a:rPr lang="en-US" sz="2699" b="1" dirty="0">
                <a:solidFill>
                  <a:srgbClr val="F2F2F2"/>
                </a:solidFill>
                <a:latin typeface="Century Gothic" panose="020B0502020202020204" pitchFamily="34" charset="0"/>
                <a:ea typeface="+mn-ea"/>
                <a:cs typeface="+mn-cs"/>
              </a:rPr>
              <a:t>E</a:t>
            </a:r>
          </a:p>
        </p:txBody>
      </p:sp>
      <p:sp>
        <p:nvSpPr>
          <p:cNvPr id="15" name="Rectangle 14">
            <a:extLst>
              <a:ext uri="{FF2B5EF4-FFF2-40B4-BE49-F238E27FC236}">
                <a16:creationId xmlns:a16="http://schemas.microsoft.com/office/drawing/2014/main" id="{26168205-9892-4769-B040-BCCA440854BE}"/>
              </a:ext>
            </a:extLst>
          </p:cNvPr>
          <p:cNvSpPr/>
          <p:nvPr/>
        </p:nvSpPr>
        <p:spPr>
          <a:xfrm>
            <a:off x="672898" y="3350137"/>
            <a:ext cx="441146" cy="507703"/>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629">
              <a:buClrTx/>
              <a:defRPr/>
            </a:pPr>
            <a:r>
              <a:rPr lang="en-US" sz="2699" b="1" dirty="0">
                <a:solidFill>
                  <a:srgbClr val="F2F2F2"/>
                </a:solidFill>
                <a:latin typeface="Century Gothic" panose="020B0502020202020204" pitchFamily="34" charset="0"/>
                <a:ea typeface="+mn-ea"/>
                <a:cs typeface="+mn-cs"/>
              </a:rPr>
              <a:t>A</a:t>
            </a:r>
          </a:p>
        </p:txBody>
      </p:sp>
      <p:sp>
        <p:nvSpPr>
          <p:cNvPr id="16" name="Rectangle 15">
            <a:extLst>
              <a:ext uri="{FF2B5EF4-FFF2-40B4-BE49-F238E27FC236}">
                <a16:creationId xmlns:a16="http://schemas.microsoft.com/office/drawing/2014/main" id="{87D3F59A-471C-4FEE-A513-A017D9274F9B}"/>
              </a:ext>
            </a:extLst>
          </p:cNvPr>
          <p:cNvSpPr/>
          <p:nvPr/>
        </p:nvSpPr>
        <p:spPr>
          <a:xfrm>
            <a:off x="716159" y="3960315"/>
            <a:ext cx="330540" cy="507703"/>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629">
              <a:buClrTx/>
              <a:defRPr/>
            </a:pPr>
            <a:r>
              <a:rPr lang="en-US" sz="2699" b="1" dirty="0">
                <a:solidFill>
                  <a:srgbClr val="F2F2F2"/>
                </a:solidFill>
                <a:latin typeface="Century Gothic" panose="020B0502020202020204" pitchFamily="34" charset="0"/>
                <a:ea typeface="+mn-ea"/>
                <a:cs typeface="+mn-cs"/>
              </a:rPr>
              <a:t>T</a:t>
            </a:r>
          </a:p>
        </p:txBody>
      </p:sp>
      <p:pic>
        <p:nvPicPr>
          <p:cNvPr id="3" name="Picture 16">
            <a:extLst>
              <a:ext uri="{FF2B5EF4-FFF2-40B4-BE49-F238E27FC236}">
                <a16:creationId xmlns:a16="http://schemas.microsoft.com/office/drawing/2014/main" id="{AA3D32A6-1CA1-4DB0-AB3A-296754BC7FEC}"/>
              </a:ext>
            </a:extLst>
          </p:cNvPr>
          <p:cNvPicPr>
            <a:picLocks noChangeAspect="1"/>
          </p:cNvPicPr>
          <p:nvPr/>
        </p:nvPicPr>
        <p:blipFill>
          <a:blip r:embed="rId2"/>
          <a:stretch>
            <a:fillRect/>
          </a:stretch>
        </p:blipFill>
        <p:spPr>
          <a:xfrm>
            <a:off x="3436070" y="698501"/>
            <a:ext cx="5484971" cy="3649941"/>
          </a:xfrm>
          <a:prstGeom prst="rect">
            <a:avLst/>
          </a:prstGeom>
        </p:spPr>
      </p:pic>
      <p:sp>
        <p:nvSpPr>
          <p:cNvPr id="17" name="TextBox 16">
            <a:extLst>
              <a:ext uri="{FF2B5EF4-FFF2-40B4-BE49-F238E27FC236}">
                <a16:creationId xmlns:a16="http://schemas.microsoft.com/office/drawing/2014/main" id="{B1640FFD-1EE8-4AB3-ABCB-F74CA5864A06}"/>
              </a:ext>
            </a:extLst>
          </p:cNvPr>
          <p:cNvSpPr txBox="1"/>
          <p:nvPr/>
        </p:nvSpPr>
        <p:spPr>
          <a:xfrm>
            <a:off x="284896" y="4847689"/>
            <a:ext cx="1417376" cy="184666"/>
          </a:xfrm>
          <a:prstGeom prst="rect">
            <a:avLst/>
          </a:prstGeom>
          <a:noFill/>
        </p:spPr>
        <p:txBody>
          <a:bodyPr wrap="none" rtlCol="0" anchor="ctr" anchorCtr="0">
            <a:spAutoFit/>
          </a:bodyPr>
          <a:lstStyle/>
          <a:p>
            <a:pPr defTabSz="1370983">
              <a:defRPr/>
            </a:pPr>
            <a:r>
              <a:rPr lang="en-US" sz="600" dirty="0">
                <a:solidFill>
                  <a:srgbClr val="000000"/>
                </a:solidFill>
                <a:latin typeface="Century Gothic" panose="020B0502020202020204" pitchFamily="34" charset="0"/>
                <a:ea typeface="Montserrat" charset="0"/>
                <a:cs typeface="Montserrat" charset="0"/>
              </a:rPr>
              <a:t>© 2021 Latino Leadership Institute</a:t>
            </a:r>
          </a:p>
        </p:txBody>
      </p:sp>
    </p:spTree>
    <p:extLst>
      <p:ext uri="{BB962C8B-B14F-4D97-AF65-F5344CB8AC3E}">
        <p14:creationId xmlns:p14="http://schemas.microsoft.com/office/powerpoint/2010/main" val="4913261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D9BD-2BE8-0E40-BE9D-19531FBBE87F}"/>
              </a:ext>
            </a:extLst>
          </p:cNvPr>
          <p:cNvSpPr>
            <a:spLocks noGrp="1"/>
          </p:cNvSpPr>
          <p:nvPr>
            <p:ph type="title"/>
          </p:nvPr>
        </p:nvSpPr>
        <p:spPr/>
        <p:txBody>
          <a:bodyPr/>
          <a:lstStyle/>
          <a:p>
            <a:r>
              <a:rPr lang="en-US" dirty="0"/>
              <a:t>Our Program</a:t>
            </a:r>
          </a:p>
        </p:txBody>
      </p:sp>
      <p:pic>
        <p:nvPicPr>
          <p:cNvPr id="3" name="Picture 4">
            <a:extLst>
              <a:ext uri="{FF2B5EF4-FFF2-40B4-BE49-F238E27FC236}">
                <a16:creationId xmlns:a16="http://schemas.microsoft.com/office/drawing/2014/main" id="{6AA208E3-2282-4E26-AD38-664427156032}"/>
              </a:ext>
            </a:extLst>
          </p:cNvPr>
          <p:cNvPicPr>
            <a:picLocks noGrp="1" noChangeAspect="1"/>
          </p:cNvPicPr>
          <p:nvPr>
            <p:ph idx="1"/>
          </p:nvPr>
        </p:nvPicPr>
        <p:blipFill>
          <a:blip r:embed="rId2"/>
          <a:stretch>
            <a:fillRect/>
          </a:stretch>
        </p:blipFill>
        <p:spPr>
          <a:xfrm>
            <a:off x="392199" y="742401"/>
            <a:ext cx="8370208" cy="3889785"/>
          </a:xfrm>
        </p:spPr>
      </p:pic>
      <p:sp>
        <p:nvSpPr>
          <p:cNvPr id="4" name="TextBox 3">
            <a:extLst>
              <a:ext uri="{FF2B5EF4-FFF2-40B4-BE49-F238E27FC236}">
                <a16:creationId xmlns:a16="http://schemas.microsoft.com/office/drawing/2014/main" id="{13C187F9-D91B-4C8A-B0B8-5637538853E3}"/>
              </a:ext>
            </a:extLst>
          </p:cNvPr>
          <p:cNvSpPr txBox="1"/>
          <p:nvPr/>
        </p:nvSpPr>
        <p:spPr>
          <a:xfrm>
            <a:off x="284896" y="4847689"/>
            <a:ext cx="1417376" cy="184666"/>
          </a:xfrm>
          <a:prstGeom prst="rect">
            <a:avLst/>
          </a:prstGeom>
          <a:noFill/>
        </p:spPr>
        <p:txBody>
          <a:bodyPr wrap="none" rtlCol="0" anchor="ctr" anchorCtr="0">
            <a:spAutoFit/>
          </a:bodyPr>
          <a:lstStyle/>
          <a:p>
            <a:pPr defTabSz="1370983">
              <a:defRPr/>
            </a:pPr>
            <a:r>
              <a:rPr lang="en-US" sz="600" dirty="0">
                <a:solidFill>
                  <a:srgbClr val="000000"/>
                </a:solidFill>
                <a:latin typeface="Century Gothic" panose="020B0502020202020204" pitchFamily="34" charset="0"/>
                <a:ea typeface="Montserrat" charset="0"/>
                <a:cs typeface="Montserrat" charset="0"/>
              </a:rPr>
              <a:t>© 2021 Latino Leadership Institute</a:t>
            </a:r>
          </a:p>
        </p:txBody>
      </p:sp>
    </p:spTree>
    <p:extLst>
      <p:ext uri="{BB962C8B-B14F-4D97-AF65-F5344CB8AC3E}">
        <p14:creationId xmlns:p14="http://schemas.microsoft.com/office/powerpoint/2010/main" val="13158561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D9BD-2BE8-0E40-BE9D-19531FBBE87F}"/>
              </a:ext>
            </a:extLst>
          </p:cNvPr>
          <p:cNvSpPr>
            <a:spLocks noGrp="1"/>
          </p:cNvSpPr>
          <p:nvPr>
            <p:ph type="title"/>
          </p:nvPr>
        </p:nvSpPr>
        <p:spPr/>
        <p:txBody>
          <a:bodyPr/>
          <a:lstStyle/>
          <a:p>
            <a:r>
              <a:rPr lang="en-US" dirty="0"/>
              <a:t>The ROI</a:t>
            </a:r>
          </a:p>
        </p:txBody>
      </p:sp>
      <p:pic>
        <p:nvPicPr>
          <p:cNvPr id="5" name="Picture 4" descr="A picture containing text, stationary, writing implement&#10;&#10;Description automatically generated">
            <a:extLst>
              <a:ext uri="{FF2B5EF4-FFF2-40B4-BE49-F238E27FC236}">
                <a16:creationId xmlns:a16="http://schemas.microsoft.com/office/drawing/2014/main" id="{EBCB70CB-5151-42A9-A1DD-F172FE8D7B69}"/>
              </a:ext>
            </a:extLst>
          </p:cNvPr>
          <p:cNvPicPr>
            <a:picLocks noChangeAspect="1"/>
          </p:cNvPicPr>
          <p:nvPr/>
        </p:nvPicPr>
        <p:blipFill>
          <a:blip r:embed="rId2"/>
          <a:stretch>
            <a:fillRect/>
          </a:stretch>
        </p:blipFill>
        <p:spPr>
          <a:xfrm>
            <a:off x="312855" y="1157543"/>
            <a:ext cx="3338035" cy="3338271"/>
          </a:xfrm>
          <a:prstGeom prst="rect">
            <a:avLst/>
          </a:prstGeom>
        </p:spPr>
      </p:pic>
      <p:sp>
        <p:nvSpPr>
          <p:cNvPr id="6" name="TextBox 2">
            <a:extLst>
              <a:ext uri="{FF2B5EF4-FFF2-40B4-BE49-F238E27FC236}">
                <a16:creationId xmlns:a16="http://schemas.microsoft.com/office/drawing/2014/main" id="{05AB2AF0-C820-4F30-811D-8E6478E623D2}"/>
              </a:ext>
            </a:extLst>
          </p:cNvPr>
          <p:cNvSpPr txBox="1"/>
          <p:nvPr/>
        </p:nvSpPr>
        <p:spPr>
          <a:xfrm>
            <a:off x="3951150" y="1186660"/>
            <a:ext cx="2048927" cy="761729"/>
          </a:xfrm>
          <a:prstGeom prst="rect">
            <a:avLst/>
          </a:prstGeom>
          <a:noFill/>
        </p:spPr>
        <p:txBody>
          <a:bodyPr rot="0" spcFirstLastPara="0" vert="horz" wrap="square" lIns="68562" tIns="34281" rIns="68562" bIns="34281"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500" dirty="0">
                <a:solidFill>
                  <a:srgbClr val="58595B"/>
                </a:solidFill>
                <a:latin typeface="PT Serif"/>
              </a:rPr>
              <a:t>Companies with </a:t>
            </a:r>
            <a:r>
              <a:rPr lang="en-US" sz="1500" dirty="0">
                <a:solidFill>
                  <a:srgbClr val="8B2332"/>
                </a:solidFill>
                <a:latin typeface="PT Serif"/>
              </a:rPr>
              <a:t>below-average</a:t>
            </a:r>
            <a:r>
              <a:rPr lang="en-US" sz="1500" dirty="0">
                <a:solidFill>
                  <a:srgbClr val="58595B"/>
                </a:solidFill>
                <a:latin typeface="PT Serif"/>
              </a:rPr>
              <a:t> diversity scores</a:t>
            </a:r>
            <a:endParaRPr lang="en-US" sz="1500" dirty="0">
              <a:solidFill>
                <a:srgbClr val="58595B"/>
              </a:solidFill>
              <a:latin typeface="PT Serif" panose="020A0603040505020204" pitchFamily="18" charset="0"/>
            </a:endParaRPr>
          </a:p>
        </p:txBody>
      </p:sp>
      <p:pic>
        <p:nvPicPr>
          <p:cNvPr id="7" name="Picture 6" descr="A picture containing logo&#10;&#10;Description automatically generated">
            <a:extLst>
              <a:ext uri="{FF2B5EF4-FFF2-40B4-BE49-F238E27FC236}">
                <a16:creationId xmlns:a16="http://schemas.microsoft.com/office/drawing/2014/main" id="{49321A3B-1637-49E9-9307-E3F65B44DBCA}"/>
              </a:ext>
            </a:extLst>
          </p:cNvPr>
          <p:cNvPicPr>
            <a:picLocks noChangeAspect="1"/>
          </p:cNvPicPr>
          <p:nvPr/>
        </p:nvPicPr>
        <p:blipFill>
          <a:blip r:embed="rId3"/>
          <a:stretch>
            <a:fillRect/>
          </a:stretch>
        </p:blipFill>
        <p:spPr>
          <a:xfrm>
            <a:off x="3856268" y="2254650"/>
            <a:ext cx="2238690" cy="2231513"/>
          </a:xfrm>
          <a:prstGeom prst="rect">
            <a:avLst/>
          </a:prstGeom>
        </p:spPr>
      </p:pic>
      <p:sp>
        <p:nvSpPr>
          <p:cNvPr id="8" name="TextBox 4">
            <a:extLst>
              <a:ext uri="{FF2B5EF4-FFF2-40B4-BE49-F238E27FC236}">
                <a16:creationId xmlns:a16="http://schemas.microsoft.com/office/drawing/2014/main" id="{6746CD93-38FA-46D4-8E3E-F28149DF33F1}"/>
              </a:ext>
            </a:extLst>
          </p:cNvPr>
          <p:cNvSpPr txBox="1"/>
          <p:nvPr/>
        </p:nvSpPr>
        <p:spPr>
          <a:xfrm>
            <a:off x="6743692" y="1157542"/>
            <a:ext cx="2048927" cy="761729"/>
          </a:xfrm>
          <a:prstGeom prst="rect">
            <a:avLst/>
          </a:prstGeom>
          <a:noFill/>
        </p:spPr>
        <p:txBody>
          <a:bodyPr rot="0" spcFirstLastPara="0" vert="horz" wrap="square" lIns="68562" tIns="34281" rIns="68562" bIns="34281"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500" dirty="0">
                <a:solidFill>
                  <a:srgbClr val="58595B"/>
                </a:solidFill>
                <a:latin typeface="PT Serif"/>
              </a:rPr>
              <a:t>Companies with </a:t>
            </a:r>
            <a:r>
              <a:rPr lang="en-US" sz="1500" dirty="0">
                <a:solidFill>
                  <a:srgbClr val="16717C"/>
                </a:solidFill>
                <a:latin typeface="PT Serif"/>
              </a:rPr>
              <a:t>above-average</a:t>
            </a:r>
            <a:r>
              <a:rPr lang="en-US" sz="1500" dirty="0">
                <a:solidFill>
                  <a:srgbClr val="58595B"/>
                </a:solidFill>
                <a:latin typeface="PT Serif"/>
              </a:rPr>
              <a:t> diversity scores</a:t>
            </a:r>
            <a:endParaRPr lang="en-US" sz="1500" dirty="0">
              <a:solidFill>
                <a:srgbClr val="58595B"/>
              </a:solidFill>
              <a:latin typeface="PT Serif" panose="020A0603040505020204" pitchFamily="18" charset="0"/>
            </a:endParaRPr>
          </a:p>
        </p:txBody>
      </p:sp>
      <p:pic>
        <p:nvPicPr>
          <p:cNvPr id="9" name="Picture 8" descr="A picture containing logo&#10;&#10;Description automatically generated">
            <a:extLst>
              <a:ext uri="{FF2B5EF4-FFF2-40B4-BE49-F238E27FC236}">
                <a16:creationId xmlns:a16="http://schemas.microsoft.com/office/drawing/2014/main" id="{00642E44-0CB2-4B77-B1BC-F3DCF6F172E7}"/>
              </a:ext>
            </a:extLst>
          </p:cNvPr>
          <p:cNvPicPr>
            <a:picLocks noChangeAspect="1"/>
          </p:cNvPicPr>
          <p:nvPr/>
        </p:nvPicPr>
        <p:blipFill>
          <a:blip r:embed="rId4"/>
          <a:stretch>
            <a:fillRect/>
          </a:stretch>
        </p:blipFill>
        <p:spPr>
          <a:xfrm>
            <a:off x="6652399" y="2264301"/>
            <a:ext cx="2231513" cy="2231513"/>
          </a:xfrm>
          <a:prstGeom prst="rect">
            <a:avLst/>
          </a:prstGeom>
        </p:spPr>
      </p:pic>
      <p:sp>
        <p:nvSpPr>
          <p:cNvPr id="10" name="TextBox 9">
            <a:extLst>
              <a:ext uri="{FF2B5EF4-FFF2-40B4-BE49-F238E27FC236}">
                <a16:creationId xmlns:a16="http://schemas.microsoft.com/office/drawing/2014/main" id="{A50324B8-AE03-43F7-B58D-50DDE29F4838}"/>
              </a:ext>
            </a:extLst>
          </p:cNvPr>
          <p:cNvSpPr txBox="1"/>
          <p:nvPr/>
        </p:nvSpPr>
        <p:spPr>
          <a:xfrm>
            <a:off x="284896" y="4847689"/>
            <a:ext cx="1417376" cy="184666"/>
          </a:xfrm>
          <a:prstGeom prst="rect">
            <a:avLst/>
          </a:prstGeom>
          <a:noFill/>
        </p:spPr>
        <p:txBody>
          <a:bodyPr wrap="none" rtlCol="0" anchor="ctr" anchorCtr="0">
            <a:spAutoFit/>
          </a:bodyPr>
          <a:lstStyle/>
          <a:p>
            <a:pPr defTabSz="1370983">
              <a:defRPr/>
            </a:pPr>
            <a:r>
              <a:rPr lang="en-US" sz="600" dirty="0">
                <a:solidFill>
                  <a:srgbClr val="000000"/>
                </a:solidFill>
                <a:latin typeface="Century Gothic" panose="020B0502020202020204" pitchFamily="34" charset="0"/>
                <a:ea typeface="Montserrat" charset="0"/>
                <a:cs typeface="Montserrat" charset="0"/>
              </a:rPr>
              <a:t>© 2021 Latino Leadership Institute</a:t>
            </a:r>
          </a:p>
        </p:txBody>
      </p:sp>
    </p:spTree>
    <p:extLst>
      <p:ext uri="{BB962C8B-B14F-4D97-AF65-F5344CB8AC3E}">
        <p14:creationId xmlns:p14="http://schemas.microsoft.com/office/powerpoint/2010/main" val="28299433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0C81E-8186-5240-BA0D-C6EDB9A6186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91658" y="1302658"/>
            <a:ext cx="3236969" cy="2774545"/>
          </a:xfrm>
          <a:prstGeom prst="rect">
            <a:avLst/>
          </a:prstGeom>
        </p:spPr>
      </p:pic>
      <p:sp>
        <p:nvSpPr>
          <p:cNvPr id="5" name="TextBox 4">
            <a:extLst>
              <a:ext uri="{FF2B5EF4-FFF2-40B4-BE49-F238E27FC236}">
                <a16:creationId xmlns:a16="http://schemas.microsoft.com/office/drawing/2014/main" id="{5F96EF07-5ABA-8B4B-A459-BD7A38EE47F7}"/>
              </a:ext>
            </a:extLst>
          </p:cNvPr>
          <p:cNvSpPr txBox="1"/>
          <p:nvPr/>
        </p:nvSpPr>
        <p:spPr>
          <a:xfrm>
            <a:off x="3838465" y="2232184"/>
            <a:ext cx="1467069" cy="449097"/>
          </a:xfrm>
          <a:prstGeom prst="rect">
            <a:avLst/>
          </a:prstGeom>
          <a:noFill/>
        </p:spPr>
        <p:txBody>
          <a:bodyPr wrap="none" rtlCol="0" anchor="ctr" anchorCtr="0">
            <a:spAutoFit/>
          </a:bodyPr>
          <a:lstStyle/>
          <a:p>
            <a:pPr algn="ctr">
              <a:lnSpc>
                <a:spcPts val="2648"/>
              </a:lnSpc>
            </a:pPr>
            <a:r>
              <a:rPr lang="en-US" sz="3750" spc="375" dirty="0">
                <a:solidFill>
                  <a:srgbClr val="15717C"/>
                </a:solidFill>
                <a:latin typeface="Century Gothic" panose="020B0502020202020204" pitchFamily="34" charset="0"/>
                <a:ea typeface="Montserrat" charset="0"/>
                <a:cs typeface="Montserrat" charset="0"/>
              </a:rPr>
              <a:t>Q&amp;A</a:t>
            </a:r>
          </a:p>
        </p:txBody>
      </p:sp>
      <p:sp>
        <p:nvSpPr>
          <p:cNvPr id="7" name="TextBox 6">
            <a:extLst>
              <a:ext uri="{FF2B5EF4-FFF2-40B4-BE49-F238E27FC236}">
                <a16:creationId xmlns:a16="http://schemas.microsoft.com/office/drawing/2014/main" id="{5A4925BF-2C57-1846-BA95-33A213256EA7}"/>
              </a:ext>
            </a:extLst>
          </p:cNvPr>
          <p:cNvSpPr txBox="1"/>
          <p:nvPr/>
        </p:nvSpPr>
        <p:spPr>
          <a:xfrm>
            <a:off x="642938" y="4777938"/>
            <a:ext cx="2348720" cy="184666"/>
          </a:xfrm>
          <a:prstGeom prst="rect">
            <a:avLst/>
          </a:prstGeom>
          <a:noFill/>
        </p:spPr>
        <p:txBody>
          <a:bodyPr wrap="none" rtlCol="0" anchor="ctr" anchorCtr="0">
            <a:spAutoFit/>
          </a:bodyPr>
          <a:lstStyle/>
          <a:p>
            <a:r>
              <a:rPr lang="en-US" sz="600" spc="225" dirty="0">
                <a:solidFill>
                  <a:schemeClr val="tx2"/>
                </a:solidFill>
                <a:latin typeface="Century Gothic" panose="020B0502020202020204" pitchFamily="34" charset="0"/>
                <a:ea typeface="Montserrat" charset="0"/>
                <a:cs typeface="Montserrat" charset="0"/>
              </a:rPr>
              <a:t>©2019 Latino Leadership Institute</a:t>
            </a:r>
          </a:p>
        </p:txBody>
      </p:sp>
    </p:spTree>
    <p:extLst>
      <p:ext uri="{BB962C8B-B14F-4D97-AF65-F5344CB8AC3E}">
        <p14:creationId xmlns:p14="http://schemas.microsoft.com/office/powerpoint/2010/main" val="172525397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72727">
                    <a:lumMod val="50000"/>
                    <a:lumOff val="50000"/>
                  </a:srgbClr>
                </a:solidFill>
                <a:effectLst/>
                <a:uLnTx/>
                <a:uFillTx/>
                <a:latin typeface="Calibri"/>
                <a:ea typeface="+mn-ea"/>
                <a:cs typeface="+mn-cs"/>
              </a:rPr>
              <a:t>For internal use only. © 2020 Vistage Worldwide, Inc. All rights reserved  </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77415C0-C8BC-9043-92FA-89AB524E7731}" type="slidenum">
              <a:rPr kumimoji="0" lang="en-US" sz="1200" b="0" i="0" u="none" strike="noStrike" kern="1200" cap="none" spc="0" normalizeH="0" baseline="0" noProof="0" smtClean="0">
                <a:ln>
                  <a:noFill/>
                </a:ln>
                <a:solidFill>
                  <a:srgbClr val="7F7F7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7F7F7F"/>
              </a:solidFill>
              <a:effectLst/>
              <a:uLnTx/>
              <a:uFillTx/>
              <a:latin typeface="Calibri"/>
              <a:ea typeface="+mn-ea"/>
              <a:cs typeface="+mn-cs"/>
            </a:endParaRPr>
          </a:p>
        </p:txBody>
      </p:sp>
    </p:spTree>
    <p:extLst>
      <p:ext uri="{BB962C8B-B14F-4D97-AF65-F5344CB8AC3E}">
        <p14:creationId xmlns:p14="http://schemas.microsoft.com/office/powerpoint/2010/main" val="268858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D9BD-2BE8-0E40-BE9D-19531FBBE87F}"/>
              </a:ext>
            </a:extLst>
          </p:cNvPr>
          <p:cNvSpPr>
            <a:spLocks noGrp="1"/>
          </p:cNvSpPr>
          <p:nvPr>
            <p:ph type="title"/>
          </p:nvPr>
        </p:nvSpPr>
        <p:spPr/>
        <p:txBody>
          <a:bodyPr/>
          <a:lstStyle/>
          <a:p>
            <a:r>
              <a:rPr lang="en-US" dirty="0"/>
              <a:t>Demographic Shifts</a:t>
            </a:r>
          </a:p>
        </p:txBody>
      </p:sp>
      <p:sp>
        <p:nvSpPr>
          <p:cNvPr id="4" name="Content Placeholder 3">
            <a:extLst>
              <a:ext uri="{FF2B5EF4-FFF2-40B4-BE49-F238E27FC236}">
                <a16:creationId xmlns:a16="http://schemas.microsoft.com/office/drawing/2014/main" id="{10A8B31D-5F27-1146-90C9-DCEEA507ADB6}"/>
              </a:ext>
            </a:extLst>
          </p:cNvPr>
          <p:cNvSpPr>
            <a:spLocks noGrp="1"/>
          </p:cNvSpPr>
          <p:nvPr>
            <p:ph idx="1"/>
          </p:nvPr>
        </p:nvSpPr>
        <p:spPr>
          <a:xfrm>
            <a:off x="572128" y="4367945"/>
            <a:ext cx="4760429" cy="569576"/>
          </a:xfrm>
        </p:spPr>
        <p:txBody>
          <a:bodyPr vert="horz" lIns="68562" tIns="34281" rIns="68562" bIns="34281" rtlCol="0" anchor="t">
            <a:normAutofit/>
          </a:bodyPr>
          <a:lstStyle/>
          <a:p>
            <a:r>
              <a:rPr lang="en-US" sz="600" i="1" dirty="0">
                <a:solidFill>
                  <a:schemeClr val="bg1">
                    <a:lumMod val="50000"/>
                  </a:schemeClr>
                </a:solidFill>
                <a:latin typeface="Calibri"/>
                <a:cs typeface="Calibri"/>
              </a:rPr>
              <a:t>Source: U.S. Census population projections released March 13, 2018 and revised on September 6, 2018.</a:t>
            </a:r>
            <a:endParaRPr lang="en-US" sz="600" i="1" dirty="0">
              <a:solidFill>
                <a:schemeClr val="bg1">
                  <a:lumMod val="50000"/>
                </a:schemeClr>
              </a:solidFill>
              <a:latin typeface="Calibri"/>
              <a:ea typeface="+mn-lt"/>
              <a:cs typeface="Calibri"/>
            </a:endParaRPr>
          </a:p>
        </p:txBody>
      </p:sp>
      <p:pic>
        <p:nvPicPr>
          <p:cNvPr id="3" name="Picture 4" descr="Chart&#10;&#10;Description automatically generated">
            <a:extLst>
              <a:ext uri="{FF2B5EF4-FFF2-40B4-BE49-F238E27FC236}">
                <a16:creationId xmlns:a16="http://schemas.microsoft.com/office/drawing/2014/main" id="{DF4304E9-3EFC-44AD-9E61-983D4EC8392E}"/>
              </a:ext>
            </a:extLst>
          </p:cNvPr>
          <p:cNvPicPr>
            <a:picLocks noChangeAspect="1"/>
          </p:cNvPicPr>
          <p:nvPr/>
        </p:nvPicPr>
        <p:blipFill>
          <a:blip r:embed="rId2"/>
          <a:stretch>
            <a:fillRect/>
          </a:stretch>
        </p:blipFill>
        <p:spPr>
          <a:xfrm>
            <a:off x="457199" y="852577"/>
            <a:ext cx="4990289" cy="3445531"/>
          </a:xfrm>
          <a:prstGeom prst="rect">
            <a:avLst/>
          </a:prstGeom>
        </p:spPr>
      </p:pic>
      <p:sp>
        <p:nvSpPr>
          <p:cNvPr id="5" name="TextBox 4">
            <a:extLst>
              <a:ext uri="{FF2B5EF4-FFF2-40B4-BE49-F238E27FC236}">
                <a16:creationId xmlns:a16="http://schemas.microsoft.com/office/drawing/2014/main" id="{EE25ED72-EC35-4731-A35E-7EB80D552659}"/>
              </a:ext>
            </a:extLst>
          </p:cNvPr>
          <p:cNvSpPr txBox="1"/>
          <p:nvPr/>
        </p:nvSpPr>
        <p:spPr>
          <a:xfrm>
            <a:off x="284896" y="4847689"/>
            <a:ext cx="1417376" cy="184666"/>
          </a:xfrm>
          <a:prstGeom prst="rect">
            <a:avLst/>
          </a:prstGeom>
          <a:noFill/>
        </p:spPr>
        <p:txBody>
          <a:bodyPr wrap="none" rtlCol="0" anchor="ctr" anchorCtr="0">
            <a:spAutoFit/>
          </a:bodyPr>
          <a:lstStyle/>
          <a:p>
            <a:pPr defTabSz="1370983">
              <a:defRPr/>
            </a:pPr>
            <a:r>
              <a:rPr lang="en-US" sz="600" dirty="0">
                <a:solidFill>
                  <a:srgbClr val="000000"/>
                </a:solidFill>
                <a:latin typeface="Century Gothic" panose="020B0502020202020204" pitchFamily="34" charset="0"/>
                <a:ea typeface="Montserrat" charset="0"/>
                <a:cs typeface="Montserrat" charset="0"/>
              </a:rPr>
              <a:t>© 2021 Latino Leadership Institute</a:t>
            </a:r>
          </a:p>
        </p:txBody>
      </p:sp>
      <p:sp>
        <p:nvSpPr>
          <p:cNvPr id="8" name="TextBox 7">
            <a:extLst>
              <a:ext uri="{FF2B5EF4-FFF2-40B4-BE49-F238E27FC236}">
                <a16:creationId xmlns:a16="http://schemas.microsoft.com/office/drawing/2014/main" id="{298A7FE1-89EE-412B-AD0D-5C021E8ED74D}"/>
              </a:ext>
            </a:extLst>
          </p:cNvPr>
          <p:cNvSpPr txBox="1"/>
          <p:nvPr/>
        </p:nvSpPr>
        <p:spPr>
          <a:xfrm>
            <a:off x="6237685" y="923767"/>
            <a:ext cx="2003822" cy="2893100"/>
          </a:xfrm>
          <a:prstGeom prst="rect">
            <a:avLst/>
          </a:prstGeom>
          <a:noFill/>
        </p:spPr>
        <p:txBody>
          <a:bodyPr wrap="square" rtlCol="0">
            <a:spAutoFit/>
          </a:bodyPr>
          <a:lstStyle/>
          <a:p>
            <a:r>
              <a:rPr lang="en-US" sz="1400" dirty="0"/>
              <a:t>Keys takeaways from the 2020 Census:</a:t>
            </a:r>
          </a:p>
          <a:p>
            <a:endParaRPr lang="en-US" sz="1400" dirty="0"/>
          </a:p>
          <a:p>
            <a:pPr marL="278606" indent="-278606">
              <a:buAutoNum type="arabicPeriod"/>
            </a:pPr>
            <a:r>
              <a:rPr lang="en-US" sz="1400" dirty="0"/>
              <a:t>Diversification is taking place throughout the U.S.</a:t>
            </a:r>
          </a:p>
          <a:p>
            <a:pPr marL="278606" indent="-278606">
              <a:buAutoNum type="arabicPeriod"/>
            </a:pPr>
            <a:r>
              <a:rPr lang="en-US" sz="1400" dirty="0"/>
              <a:t>Check the box is no longer acceptable for the younger generation</a:t>
            </a:r>
          </a:p>
          <a:p>
            <a:pPr marL="278606" indent="-278606">
              <a:buAutoNum type="arabicPeriod"/>
            </a:pPr>
            <a:r>
              <a:rPr lang="en-US" sz="1400" dirty="0"/>
              <a:t>Population growth has slowed but diversity has not</a:t>
            </a:r>
          </a:p>
        </p:txBody>
      </p:sp>
    </p:spTree>
    <p:extLst>
      <p:ext uri="{BB962C8B-B14F-4D97-AF65-F5344CB8AC3E}">
        <p14:creationId xmlns:p14="http://schemas.microsoft.com/office/powerpoint/2010/main" val="14256610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D9BD-2BE8-0E40-BE9D-19531FBBE87F}"/>
              </a:ext>
            </a:extLst>
          </p:cNvPr>
          <p:cNvSpPr>
            <a:spLocks noGrp="1"/>
          </p:cNvSpPr>
          <p:nvPr>
            <p:ph type="title"/>
          </p:nvPr>
        </p:nvSpPr>
        <p:spPr/>
        <p:txBody>
          <a:bodyPr/>
          <a:lstStyle/>
          <a:p>
            <a:r>
              <a:rPr lang="en-US" dirty="0"/>
              <a:t>Inclusion Index</a:t>
            </a:r>
          </a:p>
        </p:txBody>
      </p:sp>
      <p:pic>
        <p:nvPicPr>
          <p:cNvPr id="3" name="Picture 4" descr="A picture containing text, electronics&#10;&#10;Description automatically generated">
            <a:extLst>
              <a:ext uri="{FF2B5EF4-FFF2-40B4-BE49-F238E27FC236}">
                <a16:creationId xmlns:a16="http://schemas.microsoft.com/office/drawing/2014/main" id="{1C876B42-253F-432A-8A3E-51E5BCD39937}"/>
              </a:ext>
            </a:extLst>
          </p:cNvPr>
          <p:cNvPicPr>
            <a:picLocks noChangeAspect="1"/>
          </p:cNvPicPr>
          <p:nvPr/>
        </p:nvPicPr>
        <p:blipFill>
          <a:blip r:embed="rId2"/>
          <a:stretch>
            <a:fillRect/>
          </a:stretch>
        </p:blipFill>
        <p:spPr>
          <a:xfrm>
            <a:off x="381140" y="918823"/>
            <a:ext cx="4858992" cy="3467143"/>
          </a:xfrm>
          <a:prstGeom prst="rect">
            <a:avLst/>
          </a:prstGeom>
        </p:spPr>
      </p:pic>
      <p:sp>
        <p:nvSpPr>
          <p:cNvPr id="8" name="Content Placeholder 3">
            <a:extLst>
              <a:ext uri="{FF2B5EF4-FFF2-40B4-BE49-F238E27FC236}">
                <a16:creationId xmlns:a16="http://schemas.microsoft.com/office/drawing/2014/main" id="{C6892A04-2CA6-47F1-BDEF-9B11AF782111}"/>
              </a:ext>
            </a:extLst>
          </p:cNvPr>
          <p:cNvSpPr txBox="1">
            <a:spLocks/>
          </p:cNvSpPr>
          <p:nvPr/>
        </p:nvSpPr>
        <p:spPr>
          <a:xfrm>
            <a:off x="461002" y="4515232"/>
            <a:ext cx="4779130" cy="1255197"/>
          </a:xfrm>
          <a:prstGeom prst="rect">
            <a:avLst/>
          </a:prstGeom>
        </p:spPr>
        <p:txBody>
          <a:bodyPr vert="horz" lIns="68562" tIns="34281" rIns="68562" bIns="3428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i="1" dirty="0">
                <a:solidFill>
                  <a:schemeClr val="bg1">
                    <a:lumMod val="50000"/>
                  </a:schemeClr>
                </a:solidFill>
                <a:latin typeface="Calibri"/>
                <a:cs typeface="Calibri"/>
              </a:rPr>
              <a:t>Source: Women in the Workplace 2018, in which LeanIn.org and McKinsey examined the employee pipeline of 279 US corporations.</a:t>
            </a:r>
            <a:endParaRPr lang="en-US" sz="600" i="1" dirty="0">
              <a:solidFill>
                <a:schemeClr val="bg1">
                  <a:lumMod val="50000"/>
                </a:schemeClr>
              </a:solidFill>
              <a:latin typeface="Calibri"/>
              <a:ea typeface="+mn-lt"/>
              <a:cs typeface="Calibri"/>
            </a:endParaRPr>
          </a:p>
        </p:txBody>
      </p:sp>
      <p:sp>
        <p:nvSpPr>
          <p:cNvPr id="6" name="TextBox 5">
            <a:extLst>
              <a:ext uri="{FF2B5EF4-FFF2-40B4-BE49-F238E27FC236}">
                <a16:creationId xmlns:a16="http://schemas.microsoft.com/office/drawing/2014/main" id="{D16E410E-2C56-4C7C-9242-F9158F25523A}"/>
              </a:ext>
            </a:extLst>
          </p:cNvPr>
          <p:cNvSpPr txBox="1"/>
          <p:nvPr/>
        </p:nvSpPr>
        <p:spPr>
          <a:xfrm>
            <a:off x="284896" y="4847689"/>
            <a:ext cx="1417376" cy="184666"/>
          </a:xfrm>
          <a:prstGeom prst="rect">
            <a:avLst/>
          </a:prstGeom>
          <a:noFill/>
        </p:spPr>
        <p:txBody>
          <a:bodyPr wrap="none" rtlCol="0" anchor="ctr" anchorCtr="0">
            <a:spAutoFit/>
          </a:bodyPr>
          <a:lstStyle/>
          <a:p>
            <a:pPr defTabSz="1370983">
              <a:defRPr/>
            </a:pPr>
            <a:r>
              <a:rPr lang="en-US" sz="600" dirty="0">
                <a:solidFill>
                  <a:srgbClr val="000000"/>
                </a:solidFill>
                <a:latin typeface="Century Gothic" panose="020B0502020202020204" pitchFamily="34" charset="0"/>
                <a:ea typeface="Montserrat" charset="0"/>
                <a:cs typeface="Montserrat" charset="0"/>
              </a:rPr>
              <a:t>© 2021 Latino Leadership Institute</a:t>
            </a:r>
          </a:p>
        </p:txBody>
      </p:sp>
      <p:sp>
        <p:nvSpPr>
          <p:cNvPr id="10" name="TextBox 9">
            <a:extLst>
              <a:ext uri="{FF2B5EF4-FFF2-40B4-BE49-F238E27FC236}">
                <a16:creationId xmlns:a16="http://schemas.microsoft.com/office/drawing/2014/main" id="{DF4F1005-422A-4DA0-9CA2-59D795608F7C}"/>
              </a:ext>
            </a:extLst>
          </p:cNvPr>
          <p:cNvSpPr txBox="1"/>
          <p:nvPr/>
        </p:nvSpPr>
        <p:spPr>
          <a:xfrm>
            <a:off x="5848350" y="1477623"/>
            <a:ext cx="2209800" cy="1384995"/>
          </a:xfrm>
          <a:prstGeom prst="rect">
            <a:avLst/>
          </a:prstGeom>
          <a:noFill/>
        </p:spPr>
        <p:txBody>
          <a:bodyPr wrap="square" rtlCol="0">
            <a:spAutoFit/>
          </a:bodyPr>
          <a:lstStyle/>
          <a:p>
            <a:r>
              <a:rPr lang="en-US" sz="1400" dirty="0"/>
              <a:t>Question:</a:t>
            </a:r>
          </a:p>
          <a:p>
            <a:endParaRPr lang="en-US" sz="1400" dirty="0"/>
          </a:p>
          <a:p>
            <a:r>
              <a:rPr lang="en-US" sz="1400" dirty="0"/>
              <a:t>What do you believe is the biggest challenge to diversifying executive leadership today?</a:t>
            </a:r>
          </a:p>
        </p:txBody>
      </p:sp>
    </p:spTree>
    <p:extLst>
      <p:ext uri="{BB962C8B-B14F-4D97-AF65-F5344CB8AC3E}">
        <p14:creationId xmlns:p14="http://schemas.microsoft.com/office/powerpoint/2010/main" val="23433089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718A1-92C9-4C8F-AFD0-43E28BEF41A1}"/>
              </a:ext>
            </a:extLst>
          </p:cNvPr>
          <p:cNvSpPr>
            <a:spLocks noGrp="1"/>
          </p:cNvSpPr>
          <p:nvPr>
            <p:ph type="title"/>
          </p:nvPr>
        </p:nvSpPr>
        <p:spPr/>
        <p:txBody>
          <a:bodyPr/>
          <a:lstStyle/>
          <a:p>
            <a:r>
              <a:rPr lang="en-US" dirty="0"/>
              <a:t>Defining DEI</a:t>
            </a:r>
          </a:p>
        </p:txBody>
      </p:sp>
      <p:sp>
        <p:nvSpPr>
          <p:cNvPr id="5" name="Footer Placeholder 4">
            <a:extLst>
              <a:ext uri="{FF2B5EF4-FFF2-40B4-BE49-F238E27FC236}">
                <a16:creationId xmlns:a16="http://schemas.microsoft.com/office/drawing/2014/main" id="{03403446-A5B2-4979-A340-B6C8418D5FC1}"/>
              </a:ext>
            </a:extLst>
          </p:cNvPr>
          <p:cNvSpPr>
            <a:spLocks noGrp="1"/>
          </p:cNvSpPr>
          <p:nvPr>
            <p:ph type="ftr" sz="quarter" idx="11"/>
          </p:nvPr>
        </p:nvSpPr>
        <p:spPr/>
        <p:txBody>
          <a:bodyPr/>
          <a:lstStyle/>
          <a:p>
            <a:r>
              <a:rPr lang="en-US" dirty="0"/>
              <a:t>For internal use only. © 2020 Vistage Worldwide, Inc. All rights reserved  </a:t>
            </a:r>
          </a:p>
        </p:txBody>
      </p:sp>
      <p:sp>
        <p:nvSpPr>
          <p:cNvPr id="6" name="Slide Number Placeholder 5">
            <a:extLst>
              <a:ext uri="{FF2B5EF4-FFF2-40B4-BE49-F238E27FC236}">
                <a16:creationId xmlns:a16="http://schemas.microsoft.com/office/drawing/2014/main" id="{0FB4EBC7-61F2-4FE2-9843-813069C6E443}"/>
              </a:ext>
            </a:extLst>
          </p:cNvPr>
          <p:cNvSpPr>
            <a:spLocks noGrp="1"/>
          </p:cNvSpPr>
          <p:nvPr>
            <p:ph type="sldNum" sz="quarter" idx="12"/>
          </p:nvPr>
        </p:nvSpPr>
        <p:spPr/>
        <p:txBody>
          <a:bodyPr/>
          <a:lstStyle/>
          <a:p>
            <a:fld id="{B77415C0-C8BC-9043-92FA-89AB524E7731}" type="slidenum">
              <a:rPr lang="en-US" smtClean="0"/>
              <a:t>5</a:t>
            </a:fld>
            <a:endParaRPr lang="en-US" dirty="0"/>
          </a:p>
        </p:txBody>
      </p:sp>
      <p:pic>
        <p:nvPicPr>
          <p:cNvPr id="8" name="Picture 7">
            <a:extLst>
              <a:ext uri="{FF2B5EF4-FFF2-40B4-BE49-F238E27FC236}">
                <a16:creationId xmlns:a16="http://schemas.microsoft.com/office/drawing/2014/main" id="{54D0AB15-E764-4994-BFBE-3295C0BD54B4}"/>
              </a:ext>
            </a:extLst>
          </p:cNvPr>
          <p:cNvPicPr>
            <a:picLocks noChangeAspect="1"/>
          </p:cNvPicPr>
          <p:nvPr/>
        </p:nvPicPr>
        <p:blipFill>
          <a:blip r:embed="rId2"/>
          <a:stretch>
            <a:fillRect/>
          </a:stretch>
        </p:blipFill>
        <p:spPr>
          <a:xfrm>
            <a:off x="590550" y="1125200"/>
            <a:ext cx="5445496" cy="2893100"/>
          </a:xfrm>
          <a:prstGeom prst="rect">
            <a:avLst/>
          </a:prstGeom>
        </p:spPr>
      </p:pic>
      <p:sp>
        <p:nvSpPr>
          <p:cNvPr id="9" name="TextBox 8">
            <a:extLst>
              <a:ext uri="{FF2B5EF4-FFF2-40B4-BE49-F238E27FC236}">
                <a16:creationId xmlns:a16="http://schemas.microsoft.com/office/drawing/2014/main" id="{345C127C-FE2C-4A19-9D81-6A3F7D93C69E}"/>
              </a:ext>
            </a:extLst>
          </p:cNvPr>
          <p:cNvSpPr txBox="1"/>
          <p:nvPr/>
        </p:nvSpPr>
        <p:spPr>
          <a:xfrm>
            <a:off x="6350000" y="1340643"/>
            <a:ext cx="2451100" cy="2462213"/>
          </a:xfrm>
          <a:prstGeom prst="rect">
            <a:avLst/>
          </a:prstGeom>
          <a:noFill/>
        </p:spPr>
        <p:txBody>
          <a:bodyPr wrap="square" rtlCol="0">
            <a:spAutoFit/>
          </a:bodyPr>
          <a:lstStyle/>
          <a:p>
            <a:r>
              <a:rPr lang="en-US" sz="1400" b="1" dirty="0">
                <a:solidFill>
                  <a:srgbClr val="16425D"/>
                </a:solidFill>
              </a:rPr>
              <a:t>Diversity</a:t>
            </a:r>
            <a:r>
              <a:rPr lang="en-US" sz="1400" dirty="0"/>
              <a:t> is having a seat at the table.</a:t>
            </a:r>
          </a:p>
          <a:p>
            <a:endParaRPr lang="en-US" sz="1400" dirty="0"/>
          </a:p>
          <a:p>
            <a:r>
              <a:rPr lang="en-US" sz="1400" b="1" dirty="0">
                <a:solidFill>
                  <a:srgbClr val="16425D"/>
                </a:solidFill>
              </a:rPr>
              <a:t>Equity</a:t>
            </a:r>
            <a:r>
              <a:rPr lang="en-US" sz="1400" dirty="0"/>
              <a:t> is fair access to the table.</a:t>
            </a:r>
          </a:p>
          <a:p>
            <a:endParaRPr lang="en-US" sz="1400" dirty="0"/>
          </a:p>
          <a:p>
            <a:r>
              <a:rPr lang="en-US" sz="1400" b="1" dirty="0">
                <a:solidFill>
                  <a:srgbClr val="16425D"/>
                </a:solidFill>
              </a:rPr>
              <a:t>Inclusion</a:t>
            </a:r>
            <a:r>
              <a:rPr lang="en-US" sz="1400" dirty="0"/>
              <a:t> is the feeling that you have a voice at the table.</a:t>
            </a:r>
          </a:p>
          <a:p>
            <a:endParaRPr lang="en-US" sz="1400" dirty="0"/>
          </a:p>
          <a:p>
            <a:r>
              <a:rPr lang="en-US" sz="1400" b="1" dirty="0">
                <a:solidFill>
                  <a:srgbClr val="16425D"/>
                </a:solidFill>
              </a:rPr>
              <a:t>Belonging</a:t>
            </a:r>
            <a:r>
              <a:rPr lang="en-US" sz="1400" dirty="0"/>
              <a:t> is the outcome of being heard.</a:t>
            </a:r>
          </a:p>
        </p:txBody>
      </p:sp>
    </p:spTree>
    <p:extLst>
      <p:ext uri="{BB962C8B-B14F-4D97-AF65-F5344CB8AC3E}">
        <p14:creationId xmlns:p14="http://schemas.microsoft.com/office/powerpoint/2010/main" val="225544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0C81E-8186-5240-BA0D-C6EDB9A6186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53516" y="1372509"/>
            <a:ext cx="3236969" cy="2774545"/>
          </a:xfrm>
          <a:prstGeom prst="rect">
            <a:avLst/>
          </a:prstGeom>
        </p:spPr>
      </p:pic>
      <p:sp>
        <p:nvSpPr>
          <p:cNvPr id="5" name="TextBox 4">
            <a:extLst>
              <a:ext uri="{FF2B5EF4-FFF2-40B4-BE49-F238E27FC236}">
                <a16:creationId xmlns:a16="http://schemas.microsoft.com/office/drawing/2014/main" id="{5F96EF07-5ABA-8B4B-A459-BD7A38EE47F7}"/>
              </a:ext>
            </a:extLst>
          </p:cNvPr>
          <p:cNvSpPr txBox="1"/>
          <p:nvPr/>
        </p:nvSpPr>
        <p:spPr>
          <a:xfrm>
            <a:off x="956104" y="1132894"/>
            <a:ext cx="7231792" cy="2877711"/>
          </a:xfrm>
          <a:prstGeom prst="rect">
            <a:avLst/>
          </a:prstGeom>
          <a:noFill/>
        </p:spPr>
        <p:txBody>
          <a:bodyPr wrap="square" rtlCol="0" anchor="ctr" anchorCtr="0">
            <a:spAutoFit/>
          </a:bodyPr>
          <a:lstStyle/>
          <a:p>
            <a:pPr algn="ctr"/>
            <a:r>
              <a:rPr lang="en-US" sz="3500" spc="375" dirty="0">
                <a:solidFill>
                  <a:srgbClr val="16425D"/>
                </a:solidFill>
                <a:latin typeface="+mj-lt"/>
                <a:ea typeface="Montserrat" charset="0"/>
                <a:cs typeface="Montserrat" charset="0"/>
              </a:rPr>
              <a:t>Self-Reflection: </a:t>
            </a:r>
          </a:p>
          <a:p>
            <a:pPr algn="ctr"/>
            <a:r>
              <a:rPr lang="en-US" sz="2800" spc="375" dirty="0">
                <a:solidFill>
                  <a:srgbClr val="16425D"/>
                </a:solidFill>
                <a:latin typeface="+mj-lt"/>
                <a:ea typeface="Montserrat" charset="0"/>
                <a:cs typeface="Montserrat" charset="0"/>
              </a:rPr>
              <a:t>Think of a time in your career when you did not feel like you belonged.</a:t>
            </a:r>
          </a:p>
          <a:p>
            <a:pPr algn="ctr"/>
            <a:r>
              <a:rPr lang="en-US" sz="3000" spc="375" dirty="0">
                <a:solidFill>
                  <a:srgbClr val="16425D"/>
                </a:solidFill>
                <a:latin typeface="+mj-lt"/>
                <a:ea typeface="Montserrat" charset="0"/>
                <a:cs typeface="Montserrat" charset="0"/>
              </a:rPr>
              <a:t> </a:t>
            </a:r>
          </a:p>
          <a:p>
            <a:pPr algn="ctr"/>
            <a:r>
              <a:rPr lang="en-US" sz="3000" spc="375" dirty="0">
                <a:solidFill>
                  <a:srgbClr val="16425D"/>
                </a:solidFill>
                <a:latin typeface="+mj-lt"/>
                <a:ea typeface="Montserrat" charset="0"/>
                <a:cs typeface="Montserrat" charset="0"/>
              </a:rPr>
              <a:t>How did that impact your confidence or work?</a:t>
            </a:r>
          </a:p>
        </p:txBody>
      </p:sp>
      <p:sp>
        <p:nvSpPr>
          <p:cNvPr id="7" name="TextBox 6">
            <a:extLst>
              <a:ext uri="{FF2B5EF4-FFF2-40B4-BE49-F238E27FC236}">
                <a16:creationId xmlns:a16="http://schemas.microsoft.com/office/drawing/2014/main" id="{5A4925BF-2C57-1846-BA95-33A213256EA7}"/>
              </a:ext>
            </a:extLst>
          </p:cNvPr>
          <p:cNvSpPr txBox="1"/>
          <p:nvPr/>
        </p:nvSpPr>
        <p:spPr>
          <a:xfrm>
            <a:off x="642938" y="4777938"/>
            <a:ext cx="2348720" cy="184666"/>
          </a:xfrm>
          <a:prstGeom prst="rect">
            <a:avLst/>
          </a:prstGeom>
          <a:noFill/>
        </p:spPr>
        <p:txBody>
          <a:bodyPr wrap="none" rtlCol="0" anchor="ctr" anchorCtr="0">
            <a:spAutoFit/>
          </a:bodyPr>
          <a:lstStyle/>
          <a:p>
            <a:r>
              <a:rPr lang="en-US" sz="600" spc="225" dirty="0">
                <a:solidFill>
                  <a:schemeClr val="tx2"/>
                </a:solidFill>
                <a:latin typeface="Century Gothic" panose="020B0502020202020204" pitchFamily="34" charset="0"/>
                <a:ea typeface="Montserrat" charset="0"/>
                <a:cs typeface="Montserrat" charset="0"/>
              </a:rPr>
              <a:t>©2019 Latino Leadership Institute</a:t>
            </a:r>
          </a:p>
        </p:txBody>
      </p:sp>
    </p:spTree>
    <p:extLst>
      <p:ext uri="{BB962C8B-B14F-4D97-AF65-F5344CB8AC3E}">
        <p14:creationId xmlns:p14="http://schemas.microsoft.com/office/powerpoint/2010/main" val="110468193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DEI</a:t>
            </a:r>
          </a:p>
        </p:txBody>
      </p:sp>
      <p:sp>
        <p:nvSpPr>
          <p:cNvPr id="4" name="Footer Placeholder 3"/>
          <p:cNvSpPr>
            <a:spLocks noGrp="1"/>
          </p:cNvSpPr>
          <p:nvPr>
            <p:ph type="ftr" sz="quarter" idx="11"/>
          </p:nvPr>
        </p:nvSpPr>
        <p:spPr/>
        <p:txBody>
          <a:bodyPr/>
          <a:lstStyle/>
          <a:p>
            <a:r>
              <a:rPr lang="en-US" dirty="0"/>
              <a:t>For internal use only. © 2020 Vistage Worldwide, Inc. All rights reserved  </a:t>
            </a:r>
          </a:p>
        </p:txBody>
      </p:sp>
      <p:sp>
        <p:nvSpPr>
          <p:cNvPr id="5" name="Slide Number Placeholder 4"/>
          <p:cNvSpPr>
            <a:spLocks noGrp="1"/>
          </p:cNvSpPr>
          <p:nvPr>
            <p:ph type="sldNum" sz="quarter" idx="12"/>
          </p:nvPr>
        </p:nvSpPr>
        <p:spPr/>
        <p:txBody>
          <a:bodyPr/>
          <a:lstStyle/>
          <a:p>
            <a:fld id="{B77415C0-C8BC-9043-92FA-89AB524E7731}" type="slidenum">
              <a:rPr lang="en-US" smtClean="0"/>
              <a:t>7</a:t>
            </a:fld>
            <a:endParaRPr lang="en-US" dirty="0"/>
          </a:p>
        </p:txBody>
      </p:sp>
      <p:pic>
        <p:nvPicPr>
          <p:cNvPr id="6" name="Content Placeholder 5">
            <a:extLst>
              <a:ext uri="{FF2B5EF4-FFF2-40B4-BE49-F238E27FC236}">
                <a16:creationId xmlns:a16="http://schemas.microsoft.com/office/drawing/2014/main" id="{62097DBC-38FC-4747-B53E-368EEF987E9F}"/>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58800" y="1019982"/>
            <a:ext cx="8229600" cy="3328960"/>
          </a:xfrm>
          <a:prstGeom prst="rect">
            <a:avLst/>
          </a:prstGeom>
        </p:spPr>
      </p:pic>
    </p:spTree>
    <p:extLst>
      <p:ext uri="{BB962C8B-B14F-4D97-AF65-F5344CB8AC3E}">
        <p14:creationId xmlns:p14="http://schemas.microsoft.com/office/powerpoint/2010/main" val="58516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C9CF-B846-4510-9FE6-CFB10C6C0500}"/>
              </a:ext>
            </a:extLst>
          </p:cNvPr>
          <p:cNvSpPr>
            <a:spLocks noGrp="1"/>
          </p:cNvSpPr>
          <p:nvPr>
            <p:ph type="title"/>
          </p:nvPr>
        </p:nvSpPr>
        <p:spPr>
          <a:xfrm>
            <a:off x="457200" y="205979"/>
            <a:ext cx="8229600" cy="492522"/>
          </a:xfrm>
        </p:spPr>
        <p:txBody>
          <a:bodyPr vert="horz" lIns="91440" tIns="45720" rIns="91440" bIns="45720" rtlCol="0" anchor="t" anchorCtr="0">
            <a:normAutofit/>
          </a:bodyPr>
          <a:lstStyle/>
          <a:p>
            <a:pPr>
              <a:lnSpc>
                <a:spcPct val="90000"/>
              </a:lnSpc>
            </a:pPr>
            <a:r>
              <a:rPr lang="en-US" sz="2800" b="0" i="0" kern="1200" dirty="0">
                <a:latin typeface="Calibri Light"/>
                <a:ea typeface="+mj-ea"/>
                <a:cs typeface="Calibri Light"/>
              </a:rPr>
              <a:t>Science-based and Results-driven</a:t>
            </a:r>
          </a:p>
        </p:txBody>
      </p:sp>
      <p:sp>
        <p:nvSpPr>
          <p:cNvPr id="9" name="Subtitle 2">
            <a:extLst>
              <a:ext uri="{FF2B5EF4-FFF2-40B4-BE49-F238E27FC236}">
                <a16:creationId xmlns:a16="http://schemas.microsoft.com/office/drawing/2014/main" id="{4BDD32DC-FE17-47A6-9B4D-2DC0C6DFF6CD}"/>
              </a:ext>
            </a:extLst>
          </p:cNvPr>
          <p:cNvSpPr txBox="1">
            <a:spLocks/>
          </p:cNvSpPr>
          <p:nvPr/>
        </p:nvSpPr>
        <p:spPr>
          <a:xfrm>
            <a:off x="457200" y="933451"/>
            <a:ext cx="4038600" cy="3661172"/>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4A4A4D"/>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457189">
              <a:spcBef>
                <a:spcPct val="20000"/>
              </a:spcBef>
              <a:buFont typeface="Arial"/>
            </a:pPr>
            <a:r>
              <a:rPr lang="en-US" sz="2400" dirty="0">
                <a:solidFill>
                  <a:srgbClr val="272727"/>
                </a:solidFill>
                <a:latin typeface="+mj-lt"/>
                <a:cs typeface="Arial"/>
              </a:rPr>
              <a:t>Neuroscience of inclusion incorporates the science of defensive thinking and results-driven strategies for inclusive practices.</a:t>
            </a:r>
          </a:p>
        </p:txBody>
      </p:sp>
      <p:pic>
        <p:nvPicPr>
          <p:cNvPr id="8" name="Picture 7">
            <a:extLst>
              <a:ext uri="{FF2B5EF4-FFF2-40B4-BE49-F238E27FC236}">
                <a16:creationId xmlns:a16="http://schemas.microsoft.com/office/drawing/2014/main" id="{C698527B-B5BC-4739-BEBB-447E39D4B7DE}"/>
              </a:ext>
            </a:extLst>
          </p:cNvPr>
          <p:cNvPicPr>
            <a:picLocks noChangeAspect="1"/>
          </p:cNvPicPr>
          <p:nvPr/>
        </p:nvPicPr>
        <p:blipFill>
          <a:blip r:embed="rId2"/>
          <a:stretch>
            <a:fillRect/>
          </a:stretch>
        </p:blipFill>
        <p:spPr>
          <a:xfrm>
            <a:off x="4760640" y="624358"/>
            <a:ext cx="3813720" cy="3661172"/>
          </a:xfrm>
          <a:prstGeom prst="rect">
            <a:avLst/>
          </a:prstGeom>
          <a:noFill/>
        </p:spPr>
      </p:pic>
      <p:sp>
        <p:nvSpPr>
          <p:cNvPr id="5" name="Footer Placeholder 4">
            <a:extLst>
              <a:ext uri="{FF2B5EF4-FFF2-40B4-BE49-F238E27FC236}">
                <a16:creationId xmlns:a16="http://schemas.microsoft.com/office/drawing/2014/main" id="{5D252F85-0C63-494C-A511-A2A61CF20E2B}"/>
              </a:ext>
            </a:extLst>
          </p:cNvPr>
          <p:cNvSpPr>
            <a:spLocks noGrp="1"/>
          </p:cNvSpPr>
          <p:nvPr>
            <p:ph type="ftr" sz="quarter" idx="11"/>
          </p:nvPr>
        </p:nvSpPr>
        <p:spPr>
          <a:xfrm>
            <a:off x="2266341" y="4861377"/>
            <a:ext cx="4614673" cy="273844"/>
          </a:xfrm>
        </p:spPr>
        <p:txBody>
          <a:bodyPr vert="horz" lIns="91440" tIns="45720" rIns="91440" bIns="45720" rtlCol="0" anchor="ctr">
            <a:normAutofit/>
          </a:bodyPr>
          <a:lstStyle/>
          <a:p>
            <a:pPr>
              <a:spcAft>
                <a:spcPts val="600"/>
              </a:spcAft>
            </a:pPr>
            <a:r>
              <a:rPr lang="en-US" kern="1200" dirty="0">
                <a:latin typeface="+mn-lt"/>
                <a:ea typeface="+mn-ea"/>
                <a:cs typeface="+mn-cs"/>
              </a:rPr>
              <a:t>For internal use only. © 2020 Vistage Worldwide, Inc. All rights reserved  </a:t>
            </a:r>
          </a:p>
        </p:txBody>
      </p:sp>
      <p:sp>
        <p:nvSpPr>
          <p:cNvPr id="6" name="Slide Number Placeholder 5">
            <a:extLst>
              <a:ext uri="{FF2B5EF4-FFF2-40B4-BE49-F238E27FC236}">
                <a16:creationId xmlns:a16="http://schemas.microsoft.com/office/drawing/2014/main" id="{79CC640A-30A6-4F84-B743-EE4ECC09E912}"/>
              </a:ext>
            </a:extLst>
          </p:cNvPr>
          <p:cNvSpPr>
            <a:spLocks noGrp="1"/>
          </p:cNvSpPr>
          <p:nvPr>
            <p:ph type="sldNum" sz="quarter" idx="12"/>
          </p:nvPr>
        </p:nvSpPr>
        <p:spPr>
          <a:xfrm>
            <a:off x="457203" y="4861377"/>
            <a:ext cx="1016779" cy="273844"/>
          </a:xfrm>
        </p:spPr>
        <p:txBody>
          <a:bodyPr vert="horz" lIns="91440" tIns="45720" rIns="91440" bIns="45720" rtlCol="0" anchor="ctr">
            <a:normAutofit/>
          </a:bodyPr>
          <a:lstStyle/>
          <a:p>
            <a:pPr>
              <a:lnSpc>
                <a:spcPct val="90000"/>
              </a:lnSpc>
              <a:spcAft>
                <a:spcPts val="600"/>
              </a:spcAft>
            </a:pPr>
            <a:fld id="{B77415C0-C8BC-9043-92FA-89AB524E7731}" type="slidenum">
              <a:rPr lang="en-US" smtClean="0"/>
              <a:pPr>
                <a:lnSpc>
                  <a:spcPct val="90000"/>
                </a:lnSpc>
                <a:spcAft>
                  <a:spcPts val="600"/>
                </a:spcAft>
              </a:pPr>
              <a:t>8</a:t>
            </a:fld>
            <a:endParaRPr lang="en-US" dirty="0"/>
          </a:p>
        </p:txBody>
      </p:sp>
    </p:spTree>
    <p:extLst>
      <p:ext uri="{BB962C8B-B14F-4D97-AF65-F5344CB8AC3E}">
        <p14:creationId xmlns:p14="http://schemas.microsoft.com/office/powerpoint/2010/main" val="344353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0C81E-8186-5240-BA0D-C6EDB9A6186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53516" y="1372509"/>
            <a:ext cx="3236969" cy="2774545"/>
          </a:xfrm>
          <a:prstGeom prst="rect">
            <a:avLst/>
          </a:prstGeom>
        </p:spPr>
      </p:pic>
      <p:sp>
        <p:nvSpPr>
          <p:cNvPr id="5" name="TextBox 4">
            <a:extLst>
              <a:ext uri="{FF2B5EF4-FFF2-40B4-BE49-F238E27FC236}">
                <a16:creationId xmlns:a16="http://schemas.microsoft.com/office/drawing/2014/main" id="{5F96EF07-5ABA-8B4B-A459-BD7A38EE47F7}"/>
              </a:ext>
            </a:extLst>
          </p:cNvPr>
          <p:cNvSpPr txBox="1"/>
          <p:nvPr/>
        </p:nvSpPr>
        <p:spPr>
          <a:xfrm>
            <a:off x="1832317" y="2347201"/>
            <a:ext cx="5479385" cy="449097"/>
          </a:xfrm>
          <a:prstGeom prst="rect">
            <a:avLst/>
          </a:prstGeom>
          <a:noFill/>
        </p:spPr>
        <p:txBody>
          <a:bodyPr wrap="none" rtlCol="0" anchor="ctr" anchorCtr="0">
            <a:spAutoFit/>
          </a:bodyPr>
          <a:lstStyle/>
          <a:p>
            <a:pPr algn="ctr">
              <a:lnSpc>
                <a:spcPts val="2648"/>
              </a:lnSpc>
            </a:pPr>
            <a:r>
              <a:rPr lang="en-US" sz="3750" spc="375" dirty="0">
                <a:solidFill>
                  <a:srgbClr val="15717C"/>
                </a:solidFill>
                <a:latin typeface="Century Gothic" panose="020B0502020202020204" pitchFamily="34" charset="0"/>
                <a:ea typeface="Montserrat" charset="0"/>
                <a:cs typeface="Montserrat" charset="0"/>
              </a:rPr>
              <a:t>Understanding Bias</a:t>
            </a:r>
          </a:p>
        </p:txBody>
      </p:sp>
      <p:sp>
        <p:nvSpPr>
          <p:cNvPr id="7" name="TextBox 6">
            <a:extLst>
              <a:ext uri="{FF2B5EF4-FFF2-40B4-BE49-F238E27FC236}">
                <a16:creationId xmlns:a16="http://schemas.microsoft.com/office/drawing/2014/main" id="{5A4925BF-2C57-1846-BA95-33A213256EA7}"/>
              </a:ext>
            </a:extLst>
          </p:cNvPr>
          <p:cNvSpPr txBox="1"/>
          <p:nvPr/>
        </p:nvSpPr>
        <p:spPr>
          <a:xfrm>
            <a:off x="642938" y="4777938"/>
            <a:ext cx="2348720" cy="184666"/>
          </a:xfrm>
          <a:prstGeom prst="rect">
            <a:avLst/>
          </a:prstGeom>
          <a:noFill/>
        </p:spPr>
        <p:txBody>
          <a:bodyPr wrap="none" rtlCol="0" anchor="ctr" anchorCtr="0">
            <a:spAutoFit/>
          </a:bodyPr>
          <a:lstStyle/>
          <a:p>
            <a:r>
              <a:rPr lang="en-US" sz="600" spc="225" dirty="0">
                <a:solidFill>
                  <a:schemeClr val="tx2"/>
                </a:solidFill>
                <a:latin typeface="Century Gothic" panose="020B0502020202020204" pitchFamily="34" charset="0"/>
                <a:ea typeface="Montserrat" charset="0"/>
                <a:cs typeface="Montserrat" charset="0"/>
              </a:rPr>
              <a:t>©2019 Latino Leadership Institute</a:t>
            </a:r>
          </a:p>
        </p:txBody>
      </p:sp>
    </p:spTree>
    <p:extLst>
      <p:ext uri="{BB962C8B-B14F-4D97-AF65-F5344CB8AC3E}">
        <p14:creationId xmlns:p14="http://schemas.microsoft.com/office/powerpoint/2010/main" val="3824180107"/>
      </p:ext>
    </p:extLst>
  </p:cSld>
  <p:clrMapOvr>
    <a:masterClrMapping/>
  </p:clrMapOvr>
  <p:transition spd="slow">
    <p:push dir="u"/>
  </p:transition>
</p:sld>
</file>

<file path=ppt/theme/theme1.xml><?xml version="1.0" encoding="utf-8"?>
<a:theme xmlns:a="http://schemas.openxmlformats.org/drawingml/2006/main" name="10_Title Slide A">
  <a:themeElements>
    <a:clrScheme name="Vistage Colors">
      <a:dk1>
        <a:srgbClr val="272727"/>
      </a:dk1>
      <a:lt1>
        <a:sysClr val="window" lastClr="FFFFFF"/>
      </a:lt1>
      <a:dk2>
        <a:srgbClr val="6A726D"/>
      </a:dk2>
      <a:lt2>
        <a:srgbClr val="FFFFFE"/>
      </a:lt2>
      <a:accent1>
        <a:srgbClr val="00293D"/>
      </a:accent1>
      <a:accent2>
        <a:srgbClr val="E6B31F"/>
      </a:accent2>
      <a:accent3>
        <a:srgbClr val="74B348"/>
      </a:accent3>
      <a:accent4>
        <a:srgbClr val="43AA7B"/>
      </a:accent4>
      <a:accent5>
        <a:srgbClr val="BE8930"/>
      </a:accent5>
      <a:accent6>
        <a:srgbClr val="A03E2A"/>
      </a:accent6>
      <a:hlink>
        <a:srgbClr val="00293D"/>
      </a:hlink>
      <a:folHlink>
        <a:srgbClr val="0043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sic Slide A">
  <a:themeElements>
    <a:clrScheme name="Custom 1">
      <a:dk1>
        <a:srgbClr val="272727"/>
      </a:dk1>
      <a:lt1>
        <a:sysClr val="window" lastClr="FFFFFF"/>
      </a:lt1>
      <a:dk2>
        <a:srgbClr val="6A726D"/>
      </a:dk2>
      <a:lt2>
        <a:srgbClr val="FFFFFE"/>
      </a:lt2>
      <a:accent1>
        <a:srgbClr val="00293D"/>
      </a:accent1>
      <a:accent2>
        <a:srgbClr val="E6B31F"/>
      </a:accent2>
      <a:accent3>
        <a:srgbClr val="74B348"/>
      </a:accent3>
      <a:accent4>
        <a:srgbClr val="43AA7B"/>
      </a:accent4>
      <a:accent5>
        <a:srgbClr val="BE8930"/>
      </a:accent5>
      <a:accent6>
        <a:srgbClr val="A03E2A"/>
      </a:accent6>
      <a:hlink>
        <a:srgbClr val="00293D"/>
      </a:hlink>
      <a:folHlink>
        <a:srgbClr val="0043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3671</TotalTime>
  <Words>747</Words>
  <Application>Microsoft Macintosh PowerPoint</Application>
  <PresentationFormat>On-screen Show (16:9)</PresentationFormat>
  <Paragraphs>118</Paragraphs>
  <Slides>27</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Century Gothic</vt:lpstr>
      <vt:lpstr>Montserrat</vt:lpstr>
      <vt:lpstr>Montserrat Hairline</vt:lpstr>
      <vt:lpstr>PT Serif</vt:lpstr>
      <vt:lpstr>10_Title Slide A</vt:lpstr>
      <vt:lpstr>Basic Slide A</vt:lpstr>
      <vt:lpstr>PowerPoint Presentation</vt:lpstr>
      <vt:lpstr>PowerPoint Presentation</vt:lpstr>
      <vt:lpstr>Demographic Shifts</vt:lpstr>
      <vt:lpstr>Inclusion Index</vt:lpstr>
      <vt:lpstr>Defining DEI</vt:lpstr>
      <vt:lpstr>PowerPoint Presentation</vt:lpstr>
      <vt:lpstr>History of DEI</vt:lpstr>
      <vt:lpstr>Science-based and Results-driven</vt:lpstr>
      <vt:lpstr>PowerPoint Presentation</vt:lpstr>
      <vt:lpstr>Six Insights about the Brain</vt:lpstr>
      <vt:lpstr>PowerPoint Presentation</vt:lpstr>
      <vt:lpstr>PowerPoint Presentation</vt:lpstr>
      <vt:lpstr>Roots of Bias</vt:lpstr>
      <vt:lpstr>Triune Brain Theory</vt:lpstr>
      <vt:lpstr>PowerPoint Presentation</vt:lpstr>
      <vt:lpstr>Decisions and the Brain</vt:lpstr>
      <vt:lpstr>Alarm System</vt:lpstr>
      <vt:lpstr>PowerPoint Presentation</vt:lpstr>
      <vt:lpstr>Affinity Bias</vt:lpstr>
      <vt:lpstr>PowerPoint Presentation</vt:lpstr>
      <vt:lpstr>Primacy Effect</vt:lpstr>
      <vt:lpstr>PowerPoint Presentation</vt:lpstr>
      <vt:lpstr>S.E.A.T. Model</vt:lpstr>
      <vt:lpstr>Our Program</vt:lpstr>
      <vt:lpstr>The ROI</vt:lpstr>
      <vt:lpstr>PowerPoint Presentation</vt:lpstr>
      <vt:lpstr>PowerPoint Presentation</vt:lpstr>
    </vt:vector>
  </TitlesOfParts>
  <Company>Vistage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Murray</dc:creator>
  <cp:lastModifiedBy>Microsoft Office User</cp:lastModifiedBy>
  <cp:revision>125</cp:revision>
  <cp:lastPrinted>2020-03-31T21:29:10Z</cp:lastPrinted>
  <dcterms:created xsi:type="dcterms:W3CDTF">2015-07-07T20:14:27Z</dcterms:created>
  <dcterms:modified xsi:type="dcterms:W3CDTF">2021-11-11T16:27:19Z</dcterms:modified>
</cp:coreProperties>
</file>